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8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044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009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353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3358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9448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0311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52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5388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6462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162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2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5039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4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1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6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25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58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7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08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74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2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74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10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7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55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0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77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63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16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73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10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1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8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18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46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401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33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174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73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130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448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860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17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14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901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867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060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03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2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74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086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28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661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484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662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24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858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941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00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259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192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307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55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339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765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18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273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810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880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302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963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2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167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479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835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246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886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414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705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851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50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424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5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787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410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261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060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970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854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9143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38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426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058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FC5D2-6115-4369-9BCC-448BA37844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556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BDE3-96B0-4986-B199-60CDD5C5C7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805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2EFA-284C-4272-AEA3-9045FFF6B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515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63B2-A518-49C8-A0DF-7FEE346B8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7182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9411-53FE-4F66-B45E-13C3BD3A89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914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129-C33D-4644-A0D9-2B6011C1C3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280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3FCB-3F53-42C7-BD89-B9F16984B0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018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CF34-F1A9-48E9-9E39-522EFD9A3D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415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580-68CA-4F23-BE06-C96DBDF4B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212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1B34-851D-4383-95A5-96EC16E7E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315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5A38-23DF-4983-8456-81CA8DAB5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8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5963-8E02-4B15-96B2-A569C9D095CA}" type="datetimeFigureOut">
              <a:rPr lang="en-US" smtClean="0"/>
              <a:t>21-May-19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3118-DB9A-4A08-BCCC-BA3C4AA6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9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7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6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5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5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9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2E7DC-873A-4CDE-9C48-1D26C9284A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2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Presented by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Asst. Prof. Dr. Bushra Ni’ma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Rashid</a:t>
            </a:r>
          </a:p>
        </p:txBody>
      </p:sp>
    </p:spTree>
    <p:extLst>
      <p:ext uri="{BB962C8B-B14F-4D97-AF65-F5344CB8AC3E}">
        <p14:creationId xmlns:p14="http://schemas.microsoft.com/office/powerpoint/2010/main" val="324427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In Review….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It is critical to know the difference between these three different types of words: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Coordinating Conjunctions (aka FANBOYS)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for, and, nor, but, or, yet, 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Conjunctive Adverbs (aka Transitional Words)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however, therefore, consequently, also, then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see Little, Brown Handbook, pg. 261 for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Subordinating Conjunctions (aka Dependent Words)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because, although, since, while, when, unless, if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see LBH, pg. 253 for list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38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Complex Sentence?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u="sng"/>
              <a:t>complex sentence</a:t>
            </a:r>
            <a:r>
              <a:rPr lang="en-US" altLang="en-US"/>
              <a:t> contains both an independent and a dependent clause.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complex sentence may contain more than just two clauses.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complex sentence may be combined with a compound sentence to form a compound-complex sentence.</a:t>
            </a:r>
          </a:p>
        </p:txBody>
      </p:sp>
    </p:spTree>
    <p:extLst>
      <p:ext uri="{BB962C8B-B14F-4D97-AF65-F5344CB8AC3E}">
        <p14:creationId xmlns:p14="http://schemas.microsoft.com/office/powerpoint/2010/main" val="282956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Independent &amp; Dependent Clauses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u="sng"/>
              <a:t>clause</a:t>
            </a:r>
            <a:r>
              <a:rPr lang="en-US" altLang="en-US"/>
              <a:t> is a group of words containing a subject and a verb.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</a:t>
            </a:r>
            <a:r>
              <a:rPr lang="en-US" altLang="en-US" u="sng"/>
              <a:t>independent clause </a:t>
            </a:r>
            <a:r>
              <a:rPr lang="en-US" altLang="en-US"/>
              <a:t>has a subject and a verb and can stand alone because it expresses a complete thought.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I studied for the test.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u="sng"/>
              <a:t>dependent clause </a:t>
            </a:r>
            <a:r>
              <a:rPr lang="en-US" altLang="en-US"/>
              <a:t>has a subject and a verb but cannot stand alone because it does not express a complete thought.  It “depends” on another clause to be complete.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Although I was tired.</a:t>
            </a:r>
          </a:p>
        </p:txBody>
      </p:sp>
    </p:spTree>
    <p:extLst>
      <p:ext uri="{BB962C8B-B14F-4D97-AF65-F5344CB8AC3E}">
        <p14:creationId xmlns:p14="http://schemas.microsoft.com/office/powerpoint/2010/main" val="113638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Complex Sentence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complex sentence combines both an independent and dependent clause.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Although I was tired, I studied for the test.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I studied for the test, although I was tired.</a:t>
            </a:r>
          </a:p>
        </p:txBody>
      </p:sp>
    </p:spTree>
    <p:extLst>
      <p:ext uri="{BB962C8B-B14F-4D97-AF65-F5344CB8AC3E}">
        <p14:creationId xmlns:p14="http://schemas.microsoft.com/office/powerpoint/2010/main" val="410394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Subordinating Conjunctions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Many dependent clauses begin with a </a:t>
            </a:r>
            <a:r>
              <a:rPr lang="en-US" altLang="en-US" u="sng"/>
              <a:t>subordinating conjunction</a:t>
            </a:r>
            <a:r>
              <a:rPr lang="en-US" altLang="en-US"/>
              <a:t> (also known as a </a:t>
            </a:r>
            <a:r>
              <a:rPr lang="en-US" altLang="en-US" u="sng"/>
              <a:t>dependent word</a:t>
            </a:r>
            <a:r>
              <a:rPr lang="en-US" altLang="en-US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Subordinate means secondary, so subordinating conjunctions are words that introduce secondary ideas.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e.g., because, since, when, while, although, even though, if, as, whereas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Subordinating conjunctions create a relationship between clauses, so they must be used properly.</a:t>
            </a:r>
          </a:p>
        </p:txBody>
      </p:sp>
    </p:spTree>
    <p:extLst>
      <p:ext uri="{BB962C8B-B14F-4D97-AF65-F5344CB8AC3E}">
        <p14:creationId xmlns:p14="http://schemas.microsoft.com/office/powerpoint/2010/main" val="414143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/>
              <a:t>Punctuating with Dependent Clauses &amp; Subordinating Conjunctions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a dependent clause that begins with a subordinating conjunction falls at the beginning of the sentence, put a comma after the clause. (It acts as an introductory clause.)</a:t>
            </a:r>
          </a:p>
          <a:p>
            <a:pPr eaLnBrk="1" hangingPunct="1"/>
            <a:r>
              <a:rPr lang="en-US" altLang="en-US"/>
              <a:t>When it falls at the end, no comma is needed.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Because I didn’t study, I didn’t pass the exam.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I didn’t pass the exam because I didn’t study.</a:t>
            </a:r>
          </a:p>
        </p:txBody>
      </p:sp>
    </p:spTree>
    <p:extLst>
      <p:ext uri="{BB962C8B-B14F-4D97-AF65-F5344CB8AC3E}">
        <p14:creationId xmlns:p14="http://schemas.microsoft.com/office/powerpoint/2010/main" val="250857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What is a Relative Pronoun?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relative pronoun describes a noun or pronoun.</a:t>
            </a:r>
          </a:p>
          <a:p>
            <a:pPr lvl="1" eaLnBrk="1" hangingPunct="1"/>
            <a:r>
              <a:rPr lang="en-US" altLang="en-US"/>
              <a:t>Relative pronouns:</a:t>
            </a:r>
          </a:p>
          <a:p>
            <a:pPr lvl="2" eaLnBrk="1" hangingPunct="1"/>
            <a:r>
              <a:rPr lang="en-US" altLang="en-US"/>
              <a:t>who, whom, whomever, whose, which, that</a:t>
            </a:r>
          </a:p>
          <a:p>
            <a:pPr eaLnBrk="1" hangingPunct="1"/>
            <a:r>
              <a:rPr lang="en-US" altLang="en-US"/>
              <a:t>Relative pronouns can be used to begin a relative clause, which is also “dependent” and can be used in a complex sentence.</a:t>
            </a:r>
          </a:p>
          <a:p>
            <a:pPr lvl="1" eaLnBrk="1" hangingPunct="1"/>
            <a:r>
              <a:rPr lang="en-US" altLang="en-US"/>
              <a:t>My uncle, who plays for the Houston Astros, is coming to visit this week.</a:t>
            </a:r>
          </a:p>
        </p:txBody>
      </p:sp>
    </p:spTree>
    <p:extLst>
      <p:ext uri="{BB962C8B-B14F-4D97-AF65-F5344CB8AC3E}">
        <p14:creationId xmlns:p14="http://schemas.microsoft.com/office/powerpoint/2010/main" val="310231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Who vs. Which vs. That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Use </a:t>
            </a:r>
            <a:r>
              <a:rPr lang="en-US" altLang="en-US" sz="2400" i="1"/>
              <a:t>who</a:t>
            </a:r>
            <a:r>
              <a:rPr lang="en-US" altLang="en-US" sz="2400"/>
              <a:t> (whom, whomever, whose) to add information about a person or animal.</a:t>
            </a:r>
          </a:p>
          <a:p>
            <a:pPr lvl="1" eaLnBrk="1" hangingPunct="1"/>
            <a:r>
              <a:rPr lang="en-US" altLang="en-US" sz="2200"/>
              <a:t>My cat, who is 15-years old, likes to lay on the porch all day.</a:t>
            </a:r>
          </a:p>
          <a:p>
            <a:pPr eaLnBrk="1" hangingPunct="1"/>
            <a:r>
              <a:rPr lang="en-US" altLang="en-US" sz="2400"/>
              <a:t>Use </a:t>
            </a:r>
            <a:r>
              <a:rPr lang="en-US" altLang="en-US" sz="2400" i="1"/>
              <a:t>that</a:t>
            </a:r>
            <a:r>
              <a:rPr lang="en-US" altLang="en-US" sz="2400"/>
              <a:t> to add </a:t>
            </a:r>
            <a:r>
              <a:rPr lang="en-US" altLang="en-US" sz="2400" b="1" i="1"/>
              <a:t>essential</a:t>
            </a:r>
            <a:r>
              <a:rPr lang="en-US" altLang="en-US" sz="2400"/>
              <a:t> information about a thing or animal.</a:t>
            </a:r>
          </a:p>
          <a:p>
            <a:pPr lvl="1" eaLnBrk="1" hangingPunct="1"/>
            <a:r>
              <a:rPr lang="en-US" altLang="en-US" sz="2200"/>
              <a:t>The animal that I like best is the platypus.</a:t>
            </a:r>
          </a:p>
          <a:p>
            <a:pPr eaLnBrk="1" hangingPunct="1"/>
            <a:r>
              <a:rPr lang="en-US" altLang="en-US" sz="2400"/>
              <a:t>Use </a:t>
            </a:r>
            <a:r>
              <a:rPr lang="en-US" altLang="en-US" sz="2400" i="1"/>
              <a:t>which</a:t>
            </a:r>
            <a:r>
              <a:rPr lang="en-US" altLang="en-US" sz="2400"/>
              <a:t> to add </a:t>
            </a:r>
            <a:r>
              <a:rPr lang="en-US" altLang="en-US" sz="2400" b="1" i="1"/>
              <a:t>non-essential</a:t>
            </a:r>
            <a:r>
              <a:rPr lang="en-US" altLang="en-US" sz="2400"/>
              <a:t> information about a thing or animal.</a:t>
            </a:r>
          </a:p>
          <a:p>
            <a:pPr lvl="1" eaLnBrk="1" hangingPunct="1"/>
            <a:r>
              <a:rPr lang="en-US" altLang="en-US" sz="2200"/>
              <a:t>A platypus, which is my favorite animal, was recently added to one of the exhibits at the zoo.</a:t>
            </a:r>
          </a:p>
          <a:p>
            <a:pPr lvl="1" eaLnBrk="1" hangingPunct="1"/>
            <a:endParaRPr lang="en-US" altLang="en-US" sz="2200"/>
          </a:p>
          <a:p>
            <a:pPr eaLnBrk="1" hangingPunct="1">
              <a:buFont typeface="Wingdings" pitchFamily="2" charset="2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6741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Punctuation with Relative Clauses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Use commas to set off </a:t>
            </a:r>
            <a:r>
              <a:rPr lang="en-US" altLang="en-US" sz="2400" b="1" i="1"/>
              <a:t>non-essential</a:t>
            </a:r>
            <a:r>
              <a:rPr lang="en-US" altLang="en-US" sz="2400"/>
              <a:t> clauses.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Clauses beginning with </a:t>
            </a:r>
            <a:r>
              <a:rPr lang="en-US" altLang="en-US" sz="2200" i="1"/>
              <a:t>which</a:t>
            </a:r>
            <a:r>
              <a:rPr lang="en-US" altLang="en-US" sz="2200"/>
              <a:t> should be non-essential.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My computer, which is a laptop, crashed.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Some clauses beginning with </a:t>
            </a:r>
            <a:r>
              <a:rPr lang="en-US" altLang="en-US" sz="2200" i="1"/>
              <a:t>who </a:t>
            </a:r>
            <a:r>
              <a:rPr lang="en-US" altLang="en-US" sz="2200"/>
              <a:t>are non-essential.</a:t>
            </a:r>
            <a:endParaRPr lang="en-US" altLang="en-US" sz="2200" i="1"/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My teacher, whom I like a lot, just won an award for Best Teacher.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Do not use commas with </a:t>
            </a:r>
            <a:r>
              <a:rPr lang="en-US" altLang="en-US" sz="2400" b="1" i="1"/>
              <a:t>essential </a:t>
            </a:r>
            <a:r>
              <a:rPr lang="en-US" altLang="en-US" sz="2400"/>
              <a:t>clauses.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Clauses beginning with </a:t>
            </a:r>
            <a:r>
              <a:rPr lang="en-US" altLang="en-US" sz="2200" i="1"/>
              <a:t>that</a:t>
            </a:r>
            <a:r>
              <a:rPr lang="en-US" altLang="en-US" sz="2200"/>
              <a:t> should be essential.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The classes that I’m taking this semester are Reading and English.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Some clauses beginning with who are essential.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The tutor who is assigned to our class is very helpful.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100"/>
          </a:p>
        </p:txBody>
      </p:sp>
    </p:spTree>
    <p:extLst>
      <p:ext uri="{BB962C8B-B14F-4D97-AF65-F5344CB8AC3E}">
        <p14:creationId xmlns:p14="http://schemas.microsoft.com/office/powerpoint/2010/main" val="315632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Layers</vt:lpstr>
      <vt:lpstr>1_Layers</vt:lpstr>
      <vt:lpstr>2_Layers</vt:lpstr>
      <vt:lpstr>3_Layers</vt:lpstr>
      <vt:lpstr>4_Layers</vt:lpstr>
      <vt:lpstr>5_Layers</vt:lpstr>
      <vt:lpstr>6_Layers</vt:lpstr>
      <vt:lpstr>7_Layers</vt:lpstr>
      <vt:lpstr>8_Layers</vt:lpstr>
      <vt:lpstr>Presented by Asst. Prof. Dr. Bushra Ni’ma Rashid</vt:lpstr>
      <vt:lpstr>What is a Complex Sentence? </vt:lpstr>
      <vt:lpstr>Independent &amp; Dependent Clauses</vt:lpstr>
      <vt:lpstr>Complex Sentence</vt:lpstr>
      <vt:lpstr>Subordinating Conjunctions</vt:lpstr>
      <vt:lpstr>Punctuating with Dependent Clauses &amp; Subordinating Conjunctions</vt:lpstr>
      <vt:lpstr>What is a Relative Pronoun?</vt:lpstr>
      <vt:lpstr>Who vs. Which vs. That</vt:lpstr>
      <vt:lpstr>Punctuation with Relative Clauses</vt:lpstr>
      <vt:lpstr>In Review….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Asst. Prof. Dr. Bushra Ni’ma and </dc:title>
  <dc:creator>DR.Ahmed Saker 2o1O</dc:creator>
  <cp:lastModifiedBy>Bushra Nima</cp:lastModifiedBy>
  <cp:revision>2</cp:revision>
  <dcterms:created xsi:type="dcterms:W3CDTF">2018-01-05T12:53:32Z</dcterms:created>
  <dcterms:modified xsi:type="dcterms:W3CDTF">2019-05-20T23:24:42Z</dcterms:modified>
</cp:coreProperties>
</file>