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notesMasterIdLst>
    <p:notesMasterId r:id="rId31"/>
  </p:notesMasterIdLst>
  <p:sldIdLst>
    <p:sldId id="271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5B612-B867-44C3-B6AA-1F2611DEECF0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19D00-E572-448E-9C13-412E17A3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038D51-2A6D-4E69-A55F-977E2A841CD6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9758F8-2A0D-4A02-BAFB-F7250D3BA8B0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111FE8-6E7F-4118-B270-AF6A09E7873E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DAB829D-702E-40B9-87D3-2DDCF9C65785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1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37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317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346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786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915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839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362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682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321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443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5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12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224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304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647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450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109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937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561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785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129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3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428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021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00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03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109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266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78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780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55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278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3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71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73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521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733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591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844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810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73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67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036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03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788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729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474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424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724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155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154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322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509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147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5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259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022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51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150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908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303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685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359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595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210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09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718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999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393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222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508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465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4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00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87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5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6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7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8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12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0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14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22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13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58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3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3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55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05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74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5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07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78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30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87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6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13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40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11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97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46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19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10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96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97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9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63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6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39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20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11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89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1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47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9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6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5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576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6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32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89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50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8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172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56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7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172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1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26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181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434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26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53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86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91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428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350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2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97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403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521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089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071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72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872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40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22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869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F40-A401-4025-BD03-D723348E1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80A-544D-4AD2-A0EA-91AA4EDEA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3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27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84C-BCCD-4E00-A132-C0602DC83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A55B-9D1D-4476-9400-05FBEC1EF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565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413-97EB-4C7D-B0DD-1481EB22A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7678-72C5-4FCE-B138-AC0361C5A6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64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129-5056-4C6A-A213-DDBD0B56F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35AB-D25B-47D0-987E-B2B2F8A5BE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139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529-0D09-43CC-AE26-71BCB6B23A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110-6241-4400-B34D-49F4C6D4E7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320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0BE-9F0A-4936-817A-C0A7B361A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B77-969E-43E3-9734-5EA46901F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2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FBC-606A-4C69-91AF-A8C974FC6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BB0-1AE5-485D-A279-B32462E56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938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650-F4DC-4889-8194-1125A00C0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22A0-14FA-4BD8-9112-2BD593B085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449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E39-4765-4637-A2D6-3432502A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64E0-CD17-43CC-B362-877696ECFB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322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6255-7312-49A6-9C89-EF6B45A2E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C794-AF46-47C8-89D3-A16B3FA96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164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077-E3AF-4F27-8ADE-BF6CF857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586-335D-48D9-B43C-A77F701E0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5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2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5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9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0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9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4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5E985-9CC3-47D5-BD83-319BD07F8F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BC79-77EF-4D93-A3F2-B1EE93D62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7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2097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/>
              <a:t>Simple Sentence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 rtlCol="0"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cs typeface="Arial" charset="0"/>
              </a:rPr>
              <a:t>BY</a:t>
            </a:r>
            <a:endParaRPr lang="en-US" altLang="en-US" b="1" dirty="0">
              <a:solidFill>
                <a:srgbClr val="C00000"/>
              </a:solidFill>
              <a:cs typeface="Arial" charset="0"/>
            </a:endParaRP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  <a:cs typeface="Arial" charset="0"/>
              </a:rPr>
              <a:t>DR. </a:t>
            </a:r>
            <a:r>
              <a:rPr lang="en-US" altLang="en-US" b="1">
                <a:solidFill>
                  <a:srgbClr val="C00000"/>
                </a:solidFill>
                <a:cs typeface="Arial" charset="0"/>
              </a:rPr>
              <a:t>BUSHRA NI’MA</a:t>
            </a:r>
            <a:endParaRPr lang="en-US" altLang="en-US" b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146 – exercise 10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4975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(REALLY,) I (REALLY) DON’T (REALLY) UNDERSTAND.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4343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THAT (SIMPLY) IS (SIMPLY) NOT ACCEPTABLE.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5105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I (DEFINITELY) DON’T (DEFINITELY) KNOW (DEFINITELY) WHAT ….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5943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(EVEN) HE (EVEN) DOESN’T (EVEN) TRY (EVEN).</a:t>
            </a:r>
          </a:p>
        </p:txBody>
      </p:sp>
    </p:spTree>
    <p:extLst>
      <p:ext uri="{BB962C8B-B14F-4D97-AF65-F5344CB8AC3E}">
        <p14:creationId xmlns:p14="http://schemas.microsoft.com/office/powerpoint/2010/main" val="34091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BASIC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SENTENCE TYPES AND DISCOURSE FUNCTION</a:t>
            </a:r>
          </a:p>
        </p:txBody>
      </p:sp>
    </p:spTree>
    <p:extLst>
      <p:ext uri="{BB962C8B-B14F-4D97-AF65-F5344CB8AC3E}">
        <p14:creationId xmlns:p14="http://schemas.microsoft.com/office/powerpoint/2010/main" val="184256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Sentence types and discourse functions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0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146 – exercise 11 (a-d)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3124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       WHAT IS HER NAME?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76400" y="4038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WHERE DOES SHE COME FROM?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4953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DID SOMEONE CALL HER LAST NIGHT?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76400" y="5943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CAN’T YOU GIVE US ANY HELP?</a:t>
            </a:r>
          </a:p>
        </p:txBody>
      </p:sp>
    </p:spTree>
    <p:extLst>
      <p:ext uri="{BB962C8B-B14F-4D97-AF65-F5344CB8AC3E}">
        <p14:creationId xmlns:p14="http://schemas.microsoft.com/office/powerpoint/2010/main" val="11938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146 – exercise 11 (e-h)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609600" y="18288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2438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YOU’VE GOT YOUR CAMERA WITH YOU?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3657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SHALL WE TRAVEL BY BUS OR TRAIN?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4800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HASN’T SHE GROWN!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5943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IS THAT A REASON FOR DESPAIR?</a:t>
            </a:r>
          </a:p>
        </p:txBody>
      </p:sp>
    </p:spTree>
    <p:extLst>
      <p:ext uri="{BB962C8B-B14F-4D97-AF65-F5344CB8AC3E}">
        <p14:creationId xmlns:p14="http://schemas.microsoft.com/office/powerpoint/2010/main" val="28662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Thank you for </a:t>
            </a:r>
            <a:r>
              <a:rPr lang="en-US"/>
              <a:t>your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6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BASIC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NEGATION</a:t>
            </a:r>
          </a:p>
        </p:txBody>
      </p:sp>
    </p:spTree>
    <p:extLst>
      <p:ext uri="{BB962C8B-B14F-4D97-AF65-F5344CB8AC3E}">
        <p14:creationId xmlns:p14="http://schemas.microsoft.com/office/powerpoint/2010/main" val="423040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TYPES OF NEGATION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  <a:ln>
            <a:miter lim="800000"/>
            <a:headEnd/>
            <a:tailEnd/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CLAUSE NEGATION – the whole clause is syntactically treated as negative: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She’s not an attractive woman in any respect(, is she?)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LOCAL NEGATION – one constituent (but not necessarily a clause element) is negated: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She’s a not unattractive woman in some ways. (NOT: </a:t>
            </a:r>
            <a:r>
              <a:rPr lang="en-US" sz="2000" strike="sngStrike" dirty="0"/>
              <a:t>in any respect</a:t>
            </a:r>
            <a:r>
              <a:rPr lang="en-US" sz="20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PREDICATION NEGATION – very rare, applies only after certain auxiliaries (often depends on pronunciation):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They may not go swimming. [=They are allowed not to go swimming]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NEGATION IS REALIZED THROUGH USE OF </a:t>
            </a:r>
            <a:r>
              <a:rPr lang="en-US" b="1" u="sng" dirty="0"/>
              <a:t>NEGATIVE ITEMS</a:t>
            </a:r>
            <a:r>
              <a:rPr lang="en-US" dirty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NEGATION via NEGATIVE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clause can be negated: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/>
              <a:t>EITHER BY NEGATING THE VERB</a:t>
            </a:r>
            <a:r>
              <a:rPr lang="en-US" dirty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/>
              <a:t>OR BY NEGATING OTHER SENTENCE ELEMENTS.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Depending on what sentence element is being negated, it is necessary to use different negative items: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VERB NEGATION: the negative particle NOT is always used: </a:t>
            </a:r>
            <a:r>
              <a:rPr lang="en-US" i="1" dirty="0"/>
              <a:t>He does </a:t>
            </a:r>
            <a:r>
              <a:rPr lang="en-US" b="1" i="1" u="sng" dirty="0"/>
              <a:t>not </a:t>
            </a:r>
            <a:r>
              <a:rPr lang="en-US" i="1" dirty="0"/>
              <a:t> </a:t>
            </a:r>
            <a:r>
              <a:rPr lang="en-US" i="1" dirty="0" err="1"/>
              <a:t>diging</a:t>
            </a:r>
            <a:r>
              <a:rPr lang="en-US" i="1" dirty="0"/>
              <a:t>. She is </a:t>
            </a:r>
            <a:r>
              <a:rPr lang="en-US" b="1" i="1" u="sng" dirty="0"/>
              <a:t>not</a:t>
            </a:r>
            <a:r>
              <a:rPr lang="en-US" i="1" dirty="0"/>
              <a:t> a model wife.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NEGATION OF OTHER SENTENCE ELEMENTS can be achieved using DIFFERENT</a:t>
            </a:r>
            <a:r>
              <a:rPr lang="en-US" i="1" dirty="0"/>
              <a:t> </a:t>
            </a:r>
            <a:r>
              <a:rPr lang="en-US" dirty="0"/>
              <a:t>NEGATIVE ITEMS: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Words negative in form and meaning: no, none, never, not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Word negative in meaning only (not negative in form): rarely, seldom, scarcely, barely, little, few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VERBS, ADJECTIVE, PREPOSTIONS with IMPLIED NEGATIVE MEANING: refuse, deny, fail; reluctant, unaware; without, against; unless</a:t>
            </a:r>
          </a:p>
        </p:txBody>
      </p:sp>
    </p:spTree>
    <p:extLst>
      <p:ext uri="{BB962C8B-B14F-4D97-AF65-F5344CB8AC3E}">
        <p14:creationId xmlns:p14="http://schemas.microsoft.com/office/powerpoint/2010/main" val="35736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NEGATION: SCOPE OF NEGATION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638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</a:t>
            </a:r>
            <a:r>
              <a:rPr lang="en-US" b="1" u="sng" dirty="0"/>
              <a:t>SCOPE OF NEGATION</a:t>
            </a:r>
            <a:r>
              <a:rPr lang="en-US" dirty="0"/>
              <a:t> is the stretch of language </a:t>
            </a:r>
            <a:r>
              <a:rPr lang="en-US" b="1" u="sng" dirty="0"/>
              <a:t>OVER WHICH THE NEGATIVE MEANING OPERATES AND WHERE NON-ASSERTIVE ITEMS MUST BE USED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</a:t>
            </a:r>
            <a:r>
              <a:rPr lang="en-US" b="1" u="sng" dirty="0"/>
              <a:t>SCOPE OF NEGATION</a:t>
            </a:r>
            <a:r>
              <a:rPr lang="en-US" dirty="0"/>
              <a:t> EXTENDS </a:t>
            </a:r>
            <a:r>
              <a:rPr lang="en-US" b="1" u="sng" dirty="0"/>
              <a:t>FROM THE NEGATIVE ITEM TO: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 END OF THE CLAUSE (</a:t>
            </a:r>
            <a:r>
              <a:rPr lang="en-US" b="1" u="sng" dirty="0"/>
              <a:t>NOT NECESSARILY </a:t>
            </a:r>
            <a:r>
              <a:rPr lang="en-US" dirty="0"/>
              <a:t>THE END OF THE SENTENCE),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 END OF THE NEGATED PHRASE (IF ONLY A SINGLE PHRASE IS NEGATED), 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 BEGINNING OF THE FINAL ADJUNCT.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WHY IS THIS SUCH A BIG DEAL?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0" y="2743200"/>
            <a:ext cx="8382000" cy="2209800"/>
          </a:xfrm>
          <a:prstGeom prst="cloudCallout">
            <a:avLst>
              <a:gd name="adj1" fmla="val 7432"/>
              <a:gd name="adj2" fmla="val 105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The POSITION OF THE NEGATIVE ITEM may drastically INFLUENCE THE MEANING OF THE WHOLE SENTENCE:</a:t>
            </a:r>
          </a:p>
        </p:txBody>
      </p:sp>
    </p:spTree>
    <p:extLst>
      <p:ext uri="{BB962C8B-B14F-4D97-AF65-F5344CB8AC3E}">
        <p14:creationId xmlns:p14="http://schemas.microsoft.com/office/powerpoint/2010/main" val="39719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SCOPE OF 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She definitely didn’t speak to him.</a:t>
            </a:r>
          </a:p>
          <a:p>
            <a:pPr eaLnBrk="1" hangingPunct="1">
              <a:buFont typeface="Arial" charset="0"/>
              <a:buNone/>
            </a:pPr>
            <a:r>
              <a:rPr lang="en-US" altLang="en-US"/>
              <a:t>= It is definite that she didn’t speak to him.</a:t>
            </a:r>
          </a:p>
          <a:p>
            <a:pPr eaLnBrk="1" hangingPunct="1">
              <a:buFont typeface="Arial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She didn’t definitely speak to him.</a:t>
            </a:r>
          </a:p>
          <a:p>
            <a:pPr eaLnBrk="1" hangingPunct="1">
              <a:buFont typeface="Arial" charset="0"/>
              <a:buNone/>
            </a:pPr>
            <a:r>
              <a:rPr lang="en-US" altLang="en-US"/>
              <a:t>= It is not definite that she spoke to him.</a:t>
            </a:r>
          </a:p>
          <a:p>
            <a:pPr eaLnBrk="1" hangingPunct="1">
              <a:buFont typeface="Arial" charset="0"/>
              <a:buNone/>
            </a:pPr>
            <a:endParaRPr lang="en-US" altLang="en-US"/>
          </a:p>
        </p:txBody>
      </p:sp>
      <p:sp>
        <p:nvSpPr>
          <p:cNvPr id="4" name="Right Bracket 3"/>
          <p:cNvSpPr/>
          <p:nvPr/>
        </p:nvSpPr>
        <p:spPr>
          <a:xfrm rot="5400000">
            <a:off x="5056188" y="636587"/>
            <a:ext cx="152400" cy="2841625"/>
          </a:xfrm>
          <a:prstGeom prst="rightBracket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ight Bracket 4"/>
          <p:cNvSpPr/>
          <p:nvPr/>
        </p:nvSpPr>
        <p:spPr>
          <a:xfrm rot="5400000">
            <a:off x="4244182" y="1539081"/>
            <a:ext cx="228600" cy="4389437"/>
          </a:xfrm>
          <a:prstGeom prst="rightBracket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145 – exercise 9 (a-d)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3505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THERE AREN’T ANY STUDENTS IN THE CLASSROOM YET.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4495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I WOULDN’T LIKE TO GO ANYWHERE FAR AWAY.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5486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WE CANNOT BE FRIENDS ANY MORE/ANY LONGER.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" y="6400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HE HAS NEVER/RARELY GIVEN ME ANY USEFUL ADVICE.</a:t>
            </a:r>
          </a:p>
        </p:txBody>
      </p:sp>
    </p:spTree>
    <p:extLst>
      <p:ext uri="{BB962C8B-B14F-4D97-AF65-F5344CB8AC3E}">
        <p14:creationId xmlns:p14="http://schemas.microsoft.com/office/powerpoint/2010/main" val="7572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145 – exercise 9 (e-h)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2286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YOU CAN’T PARK EITHER ON THE LEFT OF RIGHT HERE.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505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THE WEATHER DOESN’T SEEM ANY BETTER.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4876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SUSAN WILL NEVER MANAGE TO DO ANYTHING USEFUL.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6172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THERE WAS NO CHANCE ANYBODY WOULD COME.</a:t>
            </a:r>
          </a:p>
        </p:txBody>
      </p:sp>
    </p:spTree>
    <p:extLst>
      <p:ext uri="{BB962C8B-B14F-4D97-AF65-F5344CB8AC3E}">
        <p14:creationId xmlns:p14="http://schemas.microsoft.com/office/powerpoint/2010/main" val="21455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145 – exercise 9 (i-l)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7313"/>
            <a:ext cx="86868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057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BILL WAS UNENTHUSIASTIC TO READ ANY OF THE BOOKS.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429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NO PROBLEM CAN BE SOLVED LIKE THAT.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4800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LITTLE OF THE FOOD WAS BAD.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6096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THEY WON’T GO SHOPPING.</a:t>
            </a:r>
          </a:p>
        </p:txBody>
      </p:sp>
    </p:spTree>
    <p:extLst>
      <p:ext uri="{BB962C8B-B14F-4D97-AF65-F5344CB8AC3E}">
        <p14:creationId xmlns:p14="http://schemas.microsoft.com/office/powerpoint/2010/main" val="23681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666</Words>
  <Application>Microsoft Office PowerPoint</Application>
  <PresentationFormat>On-screen Show (4:3)</PresentationFormat>
  <Paragraphs>76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Calibri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Simple Sentence</vt:lpstr>
      <vt:lpstr>NEGATION</vt:lpstr>
      <vt:lpstr>GENERAL TYPES OF NEGATION</vt:lpstr>
      <vt:lpstr>NEGATION via NEGATIVE ITEMS</vt:lpstr>
      <vt:lpstr>NEGATION: SCOPE OF NEGATION</vt:lpstr>
      <vt:lpstr>SCOPE OF NEGATION</vt:lpstr>
      <vt:lpstr>PAGE 145 – exercise 9 (a-d)</vt:lpstr>
      <vt:lpstr>PAGE 145 – exercise 9 (e-h)</vt:lpstr>
      <vt:lpstr>PAGE 145 – exercise 9 (i-l)</vt:lpstr>
      <vt:lpstr>PAGE 146 – exercise 10</vt:lpstr>
      <vt:lpstr>SENTENCE TYPES AND DISCOURSE FUNCTION</vt:lpstr>
      <vt:lpstr>Sentence types and discourse functions</vt:lpstr>
      <vt:lpstr>PAGE 146 – exercise 11 (a-d)</vt:lpstr>
      <vt:lpstr>PAGE 146 – exercise 11 (e-h)</vt:lpstr>
      <vt:lpstr>THE END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Sentence</dc:title>
  <dc:creator>DR.Ahmed Saker 2o1O</dc:creator>
  <cp:lastModifiedBy>Bushra Nima</cp:lastModifiedBy>
  <cp:revision>3</cp:revision>
  <dcterms:created xsi:type="dcterms:W3CDTF">2017-12-19T19:53:02Z</dcterms:created>
  <dcterms:modified xsi:type="dcterms:W3CDTF">2019-05-20T23:19:03Z</dcterms:modified>
</cp:coreProperties>
</file>