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D68D3191-7E77-4542-8742-6330B8C386D8}" type="datetimeFigureOut">
              <a:rPr lang="en-US" smtClean="0"/>
              <a:t>10/31/2019</a:t>
            </a:fld>
            <a:endParaRPr lang="en-US"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8D3191-7E77-4542-8742-6330B8C386D8}" type="datetimeFigureOut">
              <a:rPr lang="en-US" smtClean="0"/>
              <a:t>10/31/2019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8D3191-7E77-4542-8742-6330B8C386D8}" type="datetimeFigureOut">
              <a:rPr lang="en-US" smtClean="0"/>
              <a:t>10/31/2019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D68D3191-7E77-4542-8742-6330B8C386D8}" type="datetimeFigureOut">
              <a:rPr lang="en-US" smtClean="0"/>
              <a:t>10/31/2019</a:t>
            </a:fld>
            <a:endParaRPr lang="en-US"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D68D3191-7E77-4542-8742-6330B8C386D8}" type="datetimeFigureOut">
              <a:rPr lang="en-US" smtClean="0"/>
              <a:t>10/31/2019</a:t>
            </a:fld>
            <a:endParaRPr lang="en-US"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en-US"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CBE79955-07B4-45E3-A7F6-CC8344C0325B}" type="slidenum">
              <a:rPr lang="en-US" smtClean="0"/>
              <a:t>‹#›</a:t>
            </a:fld>
            <a:endParaRPr lang="en-US"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D68D3191-7E77-4542-8742-6330B8C386D8}" type="datetimeFigureOut">
              <a:rPr lang="en-US" smtClean="0"/>
              <a:t>10/31/2019</a:t>
            </a:fld>
            <a:endParaRPr lang="en-US"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en-US"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D68D3191-7E77-4542-8742-6330B8C386D8}" type="datetimeFigureOut">
              <a:rPr lang="en-US" smtClean="0"/>
              <a:t>10/31/2019</a:t>
            </a:fld>
            <a:endParaRPr lang="en-US"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en-US"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CBE79955-07B4-45E3-A7F6-CC8344C0325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68D3191-7E77-4542-8742-6330B8C386D8}" type="datetimeFigureOut">
              <a:rPr lang="en-US" smtClean="0"/>
              <a:t>10/31/2019</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D68D3191-7E77-4542-8742-6330B8C386D8}" type="datetimeFigureOut">
              <a:rPr lang="en-US" smtClean="0"/>
              <a:t>10/31/2019</a:t>
            </a:fld>
            <a:endParaRPr lang="en-US"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en-US"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CBE79955-07B4-45E3-A7F6-CC8344C0325B}"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D68D3191-7E77-4542-8742-6330B8C386D8}" type="datetimeFigureOut">
              <a:rPr lang="en-US" smtClean="0"/>
              <a:t>10/31/2019</a:t>
            </a:fld>
            <a:endParaRPr lang="en-US"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CBE79955-07B4-45E3-A7F6-CC8344C0325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D68D3191-7E77-4542-8742-6330B8C386D8}" type="datetimeFigureOut">
              <a:rPr lang="en-US" smtClean="0"/>
              <a:t>10/31/2019</a:t>
            </a:fld>
            <a:endParaRPr lang="en-US"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CBE79955-07B4-45E3-A7F6-CC8344C0325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68D3191-7E77-4542-8742-6330B8C386D8}" type="datetimeFigureOut">
              <a:rPr lang="en-US" smtClean="0"/>
              <a:t>10/31/2019</a:t>
            </a:fld>
            <a:endParaRPr lang="en-US"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BE79955-07B4-45E3-A7F6-CC8344C0325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amera.wav" builtIn="1"/>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اختلاؤه في غار </a:t>
            </a:r>
            <a:r>
              <a:rPr lang="ar-IQ" b="1" dirty="0"/>
              <a:t>حراء</a:t>
            </a:r>
            <a:endParaRPr lang="en-US" dirty="0"/>
          </a:p>
        </p:txBody>
      </p:sp>
      <p:sp>
        <p:nvSpPr>
          <p:cNvPr id="3" name="عنوان فرعي 2"/>
          <p:cNvSpPr>
            <a:spLocks noGrp="1"/>
          </p:cNvSpPr>
          <p:nvPr>
            <p:ph type="subTitle" idx="1"/>
          </p:nvPr>
        </p:nvSpPr>
        <p:spPr/>
        <p:txBody>
          <a:bodyPr/>
          <a:lstStyle/>
          <a:p>
            <a:r>
              <a:rPr lang="ar-IQ" dirty="0" smtClean="0"/>
              <a:t>اعداد</a:t>
            </a:r>
            <a:endParaRPr lang="ar-IQ" dirty="0" smtClean="0"/>
          </a:p>
          <a:p>
            <a:r>
              <a:rPr lang="ar-IQ" dirty="0" smtClean="0"/>
              <a:t>ا.م.د خالد احمد </a:t>
            </a:r>
            <a:r>
              <a:rPr lang="ar-IQ" dirty="0" smtClean="0"/>
              <a:t>العيثاوي</a:t>
            </a:r>
            <a:endParaRPr lang="en-US" dirty="0"/>
          </a:p>
        </p:txBody>
      </p:sp>
    </p:spTree>
  </p:cSld>
  <p:clrMapOvr>
    <a:masterClrMapping/>
  </p:clrMapOvr>
  <p:transition spd="slow">
    <p:dissolve/>
    <p:sndAc>
      <p:stSnd>
        <p:snd r:embed="rId2" name="camera.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اختلاؤه في غار </a:t>
            </a:r>
            <a:r>
              <a:rPr lang="ar-IQ" b="1" dirty="0"/>
              <a:t>حراء</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b="1" dirty="0"/>
              <a:t>ولما أخذت سنّه تدنو نحو الأربعين، نشأ لديه حب للعزلة بين الفترة والأخرى، وحبب الله إليه الاختلاء في غار </a:t>
            </a:r>
            <a:r>
              <a:rPr lang="ar-IQ" b="1" dirty="0"/>
              <a:t>حراء</a:t>
            </a:r>
            <a:r>
              <a:rPr lang="ar-IQ" b="1" dirty="0"/>
              <a:t>- </a:t>
            </a:r>
            <a:r>
              <a:rPr lang="ar-IQ" b="1" dirty="0"/>
              <a:t>وحراء</a:t>
            </a:r>
            <a:r>
              <a:rPr lang="ar-IQ" b="1" dirty="0"/>
              <a:t> جبل يقع في جانب الشمال الغربي من مكة- فكان يخلو فيه، ويتعبد فيه الليالي ذوات العدد، فتارة عشرة وتارة أكثر من ذلك إلى شهر، ثم يعود إلى بيته فلا يكاد يمكث فيه قليلا حتى يتزود من جديد لخلوة أخرى ويعود الكرة إلى غار </a:t>
            </a:r>
            <a:r>
              <a:rPr lang="ar-IQ" b="1" dirty="0"/>
              <a:t>حراء</a:t>
            </a:r>
            <a:r>
              <a:rPr lang="ar-IQ" b="1" dirty="0"/>
              <a:t>، وهكذا إلى أن جاءه الوحي وهو في إحدى خلواته تلك</a:t>
            </a:r>
            <a:endParaRPr lang="en-US" dirty="0"/>
          </a:p>
        </p:txBody>
      </p:sp>
    </p:spTree>
  </p:cSld>
  <p:clrMapOvr>
    <a:masterClrMapping/>
  </p:clrMapOvr>
  <p:transition spd="slow">
    <p:dissolve/>
    <p:sndAc>
      <p:stSnd>
        <p:snd r:embed="rId2" name="camera.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العبر والعظات:</a:t>
            </a:r>
            <a:endParaRPr lang="en-US" dirty="0"/>
          </a:p>
        </p:txBody>
      </p:sp>
      <p:sp>
        <p:nvSpPr>
          <p:cNvPr id="3" name="عنصر نائب للمحتوى 2"/>
          <p:cNvSpPr>
            <a:spLocks noGrp="1"/>
          </p:cNvSpPr>
          <p:nvPr>
            <p:ph idx="1"/>
          </p:nvPr>
        </p:nvSpPr>
        <p:spPr/>
        <p:txBody>
          <a:bodyPr/>
          <a:lstStyle/>
          <a:p>
            <a:pPr algn="r" rtl="1"/>
            <a:r>
              <a:rPr lang="ar-IQ" b="1" dirty="0"/>
              <a:t>إن لهذه الخلوة التي حببت إلى قلب رسول الله صلّى الله عليه وسلم قبيل البعثة، دلالة عظيمة جدا، لها أهمية كبرى في حياة المسلمين عامة والداعين إلى الله بصورة خاصة</a:t>
            </a:r>
            <a:endParaRPr lang="en-US" dirty="0"/>
          </a:p>
        </p:txBody>
      </p:sp>
    </p:spTree>
  </p:cSld>
  <p:clrMapOvr>
    <a:masterClrMapping/>
  </p:clrMapOvr>
  <p:transition spd="slow">
    <p:dissolve/>
    <p:sndAc>
      <p:stSnd>
        <p:snd r:embed="rId2" name="camera.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العبر</a:t>
            </a:r>
            <a:endParaRPr lang="en-US" dirty="0"/>
          </a:p>
        </p:txBody>
      </p:sp>
      <p:sp>
        <p:nvSpPr>
          <p:cNvPr id="3" name="عنصر نائب للمحتوى 2"/>
          <p:cNvSpPr>
            <a:spLocks noGrp="1"/>
          </p:cNvSpPr>
          <p:nvPr>
            <p:ph idx="1"/>
          </p:nvPr>
        </p:nvSpPr>
        <p:spPr/>
        <p:txBody>
          <a:bodyPr>
            <a:normAutofit lnSpcReduction="10000"/>
          </a:bodyPr>
          <a:lstStyle/>
          <a:p>
            <a:pPr algn="r" rtl="1">
              <a:buNone/>
            </a:pPr>
            <a:r>
              <a:rPr lang="ar-IQ" b="1" dirty="0" smtClean="0"/>
              <a:t>الخلوة </a:t>
            </a:r>
            <a:r>
              <a:rPr lang="ar-IQ" b="1" dirty="0"/>
              <a:t>توضح أن المسلم لا يكمل إسلامه مهما كان متحليا بالفضائل قائما بألوان العبادات، حتى يجمع إلى ذلك ساعات من العزلة والخلوة يحاسب فيها النفس، ويراقب الله تعالى، ويفكر في مظاهر الكون، ودلائل ذلك على عظمة الله.</a:t>
            </a:r>
          </a:p>
          <a:p>
            <a:pPr algn="r" rtl="1">
              <a:buNone/>
            </a:pPr>
            <a:r>
              <a:rPr lang="ar-IQ" b="1" dirty="0"/>
              <a:t>هذا في حق أي مسلم يريد لنفسه الإسلام الصحيح، فكيف بمن يريد أن يضع نفسه موضع الداعي إلى الله والمرشد إلى الطريق الحق</a:t>
            </a:r>
          </a:p>
          <a:p>
            <a:pPr algn="r" rtl="1">
              <a:buNone/>
            </a:pPr>
            <a:endParaRPr lang="en-US" dirty="0"/>
          </a:p>
        </p:txBody>
      </p:sp>
    </p:spTree>
  </p:cSld>
  <p:clrMapOvr>
    <a:masterClrMapping/>
  </p:clrMapOvr>
  <p:transition spd="slow">
    <p:dissolve/>
    <p:sndAc>
      <p:stSnd>
        <p:snd r:embed="rId2" name="camera.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العبر</a:t>
            </a:r>
            <a:endParaRPr lang="en-US" dirty="0"/>
          </a:p>
        </p:txBody>
      </p:sp>
      <p:sp>
        <p:nvSpPr>
          <p:cNvPr id="3" name="عنصر نائب للمحتوى 2"/>
          <p:cNvSpPr>
            <a:spLocks noGrp="1"/>
          </p:cNvSpPr>
          <p:nvPr>
            <p:ph idx="1"/>
          </p:nvPr>
        </p:nvSpPr>
        <p:spPr/>
        <p:txBody>
          <a:bodyPr/>
          <a:lstStyle/>
          <a:p>
            <a:pPr algn="r" rtl="1"/>
            <a:r>
              <a:rPr lang="ar-IQ" b="1" dirty="0" smtClean="0"/>
              <a:t>ان</a:t>
            </a:r>
            <a:r>
              <a:rPr lang="ar-IQ" b="1" dirty="0" smtClean="0"/>
              <a:t> </a:t>
            </a:r>
            <a:r>
              <a:rPr lang="ar-IQ" b="1" dirty="0"/>
              <a:t>للنفس آفات لا يقطع شرتها إلا دواء العزلة عن الناس، ومحاسبتها في </a:t>
            </a:r>
            <a:r>
              <a:rPr lang="ar-IQ" b="1" dirty="0"/>
              <a:t>نجوة</a:t>
            </a:r>
            <a:r>
              <a:rPr lang="ar-IQ" b="1" dirty="0"/>
              <a:t> من ضجيج الدنيا ومظاهرها. فالكبر، والعجب والحسد، والرياء، وحبّ الدنيا، كل ذلك آفات من شأنها أن تتحكم في النفس وتتغلغل إلى أعماق القلب، وتعمل عملها </a:t>
            </a:r>
            <a:r>
              <a:rPr lang="ar-IQ" b="1" dirty="0"/>
              <a:t>التهديمي</a:t>
            </a:r>
            <a:r>
              <a:rPr lang="ar-IQ" b="1" dirty="0"/>
              <a:t> في باطن الإنسان على الرغم مما قد يتحلى </a:t>
            </a:r>
            <a:r>
              <a:rPr lang="ar-IQ" b="1" dirty="0"/>
              <a:t>به</a:t>
            </a:r>
            <a:r>
              <a:rPr lang="ar-IQ" b="1" dirty="0"/>
              <a:t> ظاهره من الأعمال الصالحة والعبادات المبرورة،</a:t>
            </a:r>
            <a:endParaRPr lang="en-US" dirty="0"/>
          </a:p>
        </p:txBody>
      </p:sp>
    </p:spTree>
  </p:cSld>
  <p:clrMapOvr>
    <a:masterClrMapping/>
  </p:clrMapOvr>
  <p:transition spd="slow">
    <p:dissolve/>
    <p:sndAc>
      <p:stSnd>
        <p:snd r:embed="rId2" name="camera.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العبر</a:t>
            </a:r>
            <a:endParaRPr lang="en-US" dirty="0"/>
          </a:p>
        </p:txBody>
      </p:sp>
      <p:sp>
        <p:nvSpPr>
          <p:cNvPr id="3" name="عنصر نائب للمحتوى 2"/>
          <p:cNvSpPr>
            <a:spLocks noGrp="1"/>
          </p:cNvSpPr>
          <p:nvPr>
            <p:ph idx="1"/>
          </p:nvPr>
        </p:nvSpPr>
        <p:spPr/>
        <p:txBody>
          <a:bodyPr/>
          <a:lstStyle/>
          <a:p>
            <a:pPr algn="r" rtl="1">
              <a:buNone/>
            </a:pPr>
            <a:r>
              <a:rPr lang="ar-IQ" b="1" dirty="0"/>
              <a:t>وشيء آخر له بالغ الأهمية في حياة المسلمين عامة وأرباب الدعوة خاصة: هو تربية محبة الله عزّ وجلّ في القلب. فهو منبع التضحية والجهاد وأساس كل دعوة متأججة صحيحة، ومحبة الله تعالى لا تأتي من مجرد الإيمان العقلي </a:t>
            </a:r>
            <a:r>
              <a:rPr lang="ar-IQ" b="1" dirty="0"/>
              <a:t>به</a:t>
            </a:r>
            <a:r>
              <a:rPr lang="ar-IQ" b="1" dirty="0"/>
              <a:t>، فالأمور العقلانية وحدها ما كانت يوما ما لتؤثر في العواطف والقلوب</a:t>
            </a:r>
            <a:endParaRPr lang="en-US" dirty="0"/>
          </a:p>
        </p:txBody>
      </p:sp>
    </p:spTree>
  </p:cSld>
  <p:clrMapOvr>
    <a:masterClrMapping/>
  </p:clrMapOvr>
  <p:transition spd="slow">
    <p:dissolve/>
    <p:sndAc>
      <p:stSnd>
        <p:snd r:embed="rId2" name="camera.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وإنما الوسيلة إلى محبة الله تعالى- بعد الإيمان </a:t>
            </a:r>
            <a:r>
              <a:rPr lang="ar-IQ" b="1" dirty="0"/>
              <a:t>به</a:t>
            </a:r>
            <a:r>
              <a:rPr lang="ar-IQ" b="1" dirty="0"/>
              <a:t>- كثرة التفكير في آلائه ونعمه والتأمل في مدى جلاله وعظمته، ثم الإكثار من ذكره سبحانه وتعالى بالقلب واللسان. وإنما يتم كل ذلك بالعزلة والخلوة والابتعاد عن شواغل الدنيا وضوضائها في فترات متقطعة متكررة من الزمن</a:t>
            </a:r>
            <a:endParaRPr lang="en-US" dirty="0"/>
          </a:p>
        </p:txBody>
      </p:sp>
    </p:spTree>
  </p:cSld>
  <p:clrMapOvr>
    <a:masterClrMapping/>
  </p:clrMapOvr>
  <p:transition spd="slow">
    <p:dissolve/>
    <p:sndAc>
      <p:stSnd>
        <p:snd r:embed="rId2" name="camera.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lnSpcReduction="10000"/>
          </a:bodyPr>
          <a:lstStyle/>
          <a:p>
            <a:pPr algn="r" rtl="1">
              <a:buNone/>
            </a:pPr>
            <a:r>
              <a:rPr lang="ar-IQ" b="1" dirty="0"/>
              <a:t>فإذا قام المسلم بذلك وتهيأ له أداء هذه الوظيفة، نبتت له من ذلك في قلبه محبة إلهية عارمة، تجعله يستصغر كل عظيم، ويحتقر كل مغرية من المغريات، </a:t>
            </a:r>
            <a:r>
              <a:rPr lang="ar-IQ" b="1" dirty="0"/>
              <a:t>ويستهين</a:t>
            </a:r>
            <a:r>
              <a:rPr lang="ar-IQ" b="1" dirty="0"/>
              <a:t> بكل إيذاء وعذاب، ويستعلي فوق كل إذلال أو استهزاء. فتلك هي العدة الكبرى التي ينبغي أن يتسلح </a:t>
            </a:r>
            <a:r>
              <a:rPr lang="ar-IQ" b="1" dirty="0"/>
              <a:t>بها</a:t>
            </a:r>
            <a:r>
              <a:rPr lang="ar-IQ" b="1" dirty="0"/>
              <a:t> الدعاة إلى الله، وتلك هي العدة التي جهز الله </a:t>
            </a:r>
            <a:r>
              <a:rPr lang="ar-IQ" b="1" dirty="0"/>
              <a:t>بها</a:t>
            </a:r>
            <a:r>
              <a:rPr lang="ar-IQ" b="1" dirty="0"/>
              <a:t> حبيبه محمدا صلّى الله عليه وسلم ليقوم بأعباء الدعوة الإسلامية</a:t>
            </a:r>
            <a:endParaRPr lang="en-US" dirty="0"/>
          </a:p>
        </p:txBody>
      </p:sp>
    </p:spTree>
  </p:cSld>
  <p:clrMapOvr>
    <a:masterClrMapping/>
  </p:clrMapOvr>
  <p:transition spd="slow">
    <p:dissolve/>
    <p:sndAc>
      <p:stSnd>
        <p:snd r:embed="rId2" name="camera.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393</Words>
  <Application>Microsoft Office PowerPoint</Application>
  <PresentationFormat>عرض على الشاشة (3:4)‏</PresentationFormat>
  <Paragraphs>16</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اختلاؤه في غار حراء</vt:lpstr>
      <vt:lpstr>اختلاؤه في غار حراء</vt:lpstr>
      <vt:lpstr>العبر والعظات:</vt:lpstr>
      <vt:lpstr>العبر</vt:lpstr>
      <vt:lpstr>العبر</vt:lpstr>
      <vt:lpstr>العبر</vt:lpstr>
      <vt:lpstr>الشريحة 7</vt:lpstr>
      <vt:lpstr>الشريحة 8</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اختلاؤه في غار حراء</dc:title>
  <dc:creator>Shamfuture</dc:creator>
  <cp:lastModifiedBy>Shamfuture</cp:lastModifiedBy>
  <cp:revision>1</cp:revision>
  <dcterms:created xsi:type="dcterms:W3CDTF">2019-10-31T19:38:08Z</dcterms:created>
  <dcterms:modified xsi:type="dcterms:W3CDTF">2019-10-31T19:46:28Z</dcterms:modified>
</cp:coreProperties>
</file>