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08F6F31-BB50-4563-BA52-3D6833E4FB3F}" type="datetimeFigureOut">
              <a:rPr lang="en-US" smtClean="0"/>
              <a:t>10/31/2019</a:t>
            </a:fld>
            <a:endParaRPr lang="en-US"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08F6F31-BB50-4563-BA52-3D6833E4FB3F}" type="datetimeFigureOut">
              <a:rPr lang="en-US" smtClean="0"/>
              <a:t>10/31/2019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08F6F31-BB50-4563-BA52-3D6833E4FB3F}" type="datetimeFigureOut">
              <a:rPr lang="en-US" smtClean="0"/>
              <a:t>10/31/2019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08F6F31-BB50-4563-BA52-3D6833E4FB3F}" type="datetimeFigureOut">
              <a:rPr lang="en-US" smtClean="0"/>
              <a:t>10/31/2019</a:t>
            </a:fld>
            <a:endParaRPr lang="en-US"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08F6F31-BB50-4563-BA52-3D6833E4FB3F}" type="datetimeFigureOut">
              <a:rPr lang="en-US" smtClean="0"/>
              <a:t>10/31/2019</a:t>
            </a:fld>
            <a:endParaRPr lang="en-US"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6D680E5B-1DB3-438D-AA66-FC5D0323CF3B}" type="slidenum">
              <a:rPr lang="en-US" smtClean="0"/>
              <a:t>‹#›</a:t>
            </a:fld>
            <a:endParaRPr lang="en-US"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08F6F31-BB50-4563-BA52-3D6833E4FB3F}" type="datetimeFigureOut">
              <a:rPr lang="en-US" smtClean="0"/>
              <a:t>10/31/2019</a:t>
            </a:fld>
            <a:endParaRPr lang="en-US"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en-US"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08F6F31-BB50-4563-BA52-3D6833E4FB3F}" type="datetimeFigureOut">
              <a:rPr lang="en-US" smtClean="0"/>
              <a:t>10/31/2019</a:t>
            </a:fld>
            <a:endParaRPr lang="en-US"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en-US"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6D680E5B-1DB3-438D-AA66-FC5D0323CF3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08F6F31-BB50-4563-BA52-3D6833E4FB3F}" type="datetimeFigureOut">
              <a:rPr lang="en-US" smtClean="0"/>
              <a:t>10/31/2019</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08F6F31-BB50-4563-BA52-3D6833E4FB3F}" type="datetimeFigureOut">
              <a:rPr lang="en-US" smtClean="0"/>
              <a:t>10/31/2019</a:t>
            </a:fld>
            <a:endParaRPr lang="en-US"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en-US"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6D680E5B-1DB3-438D-AA66-FC5D0323CF3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08F6F31-BB50-4563-BA52-3D6833E4FB3F}" type="datetimeFigureOut">
              <a:rPr lang="en-US" smtClean="0"/>
              <a:t>10/31/2019</a:t>
            </a:fld>
            <a:endParaRPr lang="en-US"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6D680E5B-1DB3-438D-AA66-FC5D0323CF3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08F6F31-BB50-4563-BA52-3D6833E4FB3F}" type="datetimeFigureOut">
              <a:rPr lang="en-US" smtClean="0"/>
              <a:t>10/31/2019</a:t>
            </a:fld>
            <a:endParaRPr lang="en-US"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6D680E5B-1DB3-438D-AA66-FC5D0323CF3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08F6F31-BB50-4563-BA52-3D6833E4FB3F}" type="datetimeFigureOut">
              <a:rPr lang="en-US" smtClean="0"/>
              <a:t>10/31/2019</a:t>
            </a:fld>
            <a:endParaRPr lang="en-US"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D680E5B-1DB3-438D-AA66-FC5D0323CF3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amera.wav" builtIn="1"/>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الحصار الاقتصادي</a:t>
            </a:r>
            <a:endParaRPr lang="en-US" dirty="0"/>
          </a:p>
        </p:txBody>
      </p:sp>
      <p:sp>
        <p:nvSpPr>
          <p:cNvPr id="3" name="عنوان فرعي 2"/>
          <p:cNvSpPr>
            <a:spLocks noGrp="1"/>
          </p:cNvSpPr>
          <p:nvPr>
            <p:ph type="subTitle" idx="1"/>
          </p:nvPr>
        </p:nvSpPr>
        <p:spPr/>
        <p:txBody>
          <a:bodyPr/>
          <a:lstStyle/>
          <a:p>
            <a:r>
              <a:rPr lang="ar-IQ" dirty="0" smtClean="0"/>
              <a:t>اعداد</a:t>
            </a:r>
            <a:endParaRPr lang="ar-IQ" dirty="0" smtClean="0"/>
          </a:p>
          <a:p>
            <a:r>
              <a:rPr lang="ar-IQ" dirty="0" smtClean="0"/>
              <a:t>ا.م.د خالد احمد </a:t>
            </a:r>
            <a:r>
              <a:rPr lang="ar-IQ" dirty="0" smtClean="0"/>
              <a:t>العيثاوي</a:t>
            </a:r>
            <a:endParaRPr lang="en-US" dirty="0"/>
          </a:p>
        </p:txBody>
      </p:sp>
    </p:spTree>
  </p:cSld>
  <p:clrMapOvr>
    <a:masterClrMapping/>
  </p:clrMapOvr>
  <p:transition spd="slow">
    <p:dissolve/>
    <p:sndAc>
      <p:stSnd>
        <p:snd r:embed="rId2" name="camera.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pPr algn="r" rtl="1"/>
            <a:r>
              <a:rPr lang="ar-IQ" b="1" dirty="0"/>
              <a:t>فقد آثروا إذن أن يجمعوا بين رغبتين في صدورهم:</a:t>
            </a:r>
          </a:p>
          <a:p>
            <a:pPr algn="r" rtl="1"/>
            <a:r>
              <a:rPr lang="ar-IQ" b="1" dirty="0"/>
              <a:t>الأولى: الثبات على الشرك والاستكبار على الحق الذي جاءهم </a:t>
            </a:r>
            <a:r>
              <a:rPr lang="ar-IQ" b="1" dirty="0"/>
              <a:t>به</a:t>
            </a:r>
            <a:r>
              <a:rPr lang="ar-IQ" b="1" dirty="0"/>
              <a:t> محمد صلّى الله عليه وسلم.</a:t>
            </a:r>
          </a:p>
          <a:p>
            <a:pPr algn="r" rtl="1"/>
            <a:r>
              <a:rPr lang="ar-IQ" b="1" dirty="0"/>
              <a:t>الثانية: الانصياع للحمية التي تدعو إلى حماية القريب من </a:t>
            </a:r>
            <a:r>
              <a:rPr lang="ar-IQ" b="1" dirty="0"/>
              <a:t>بطشة</a:t>
            </a:r>
            <a:r>
              <a:rPr lang="ar-IQ" b="1" dirty="0"/>
              <a:t> الغريب وظلمه، بحق كان أو بباطل.</a:t>
            </a:r>
          </a:p>
          <a:p>
            <a:pPr algn="r" rtl="1"/>
            <a:r>
              <a:rPr lang="ar-IQ" b="1" dirty="0"/>
              <a:t>أما المسلمون، وعلى رأسهم رسول الله صلّى الله عليه وسلم، فإنما صبّرهم على ذلك الانصياع لأمر الله وإيثار الآخرة على الدنيا، وهوان الدنيا عندهم في جنب مرضاة الله عز وجل</a:t>
            </a:r>
          </a:p>
          <a:p>
            <a:pPr algn="r" rtl="1"/>
            <a:endParaRPr lang="en-US" dirty="0"/>
          </a:p>
        </p:txBody>
      </p:sp>
    </p:spTree>
  </p:cSld>
  <p:clrMapOvr>
    <a:masterClrMapping/>
  </p:clrMapOvr>
  <p:transition spd="slow">
    <p:dissolve/>
    <p:sndAc>
      <p:stSnd>
        <p:snd r:embed="rId2" name="camera.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شكرا</a:t>
            </a:r>
            <a:endParaRPr lang="en-US" dirty="0"/>
          </a:p>
        </p:txBody>
      </p:sp>
      <p:sp>
        <p:nvSpPr>
          <p:cNvPr id="3" name="عنصر نائب للمحتوى 2"/>
          <p:cNvSpPr>
            <a:spLocks noGrp="1"/>
          </p:cNvSpPr>
          <p:nvPr>
            <p:ph idx="1"/>
          </p:nvPr>
        </p:nvSpPr>
        <p:spPr/>
        <p:txBody>
          <a:bodyPr>
            <a:normAutofit/>
          </a:bodyPr>
          <a:lstStyle/>
          <a:p>
            <a:pPr algn="ctr" rtl="1"/>
            <a:r>
              <a:rPr lang="ar-IQ" sz="4400" dirty="0" smtClean="0"/>
              <a:t>لحسن الاستماع</a:t>
            </a:r>
            <a:endParaRPr lang="en-US" sz="4400" dirty="0"/>
          </a:p>
        </p:txBody>
      </p:sp>
    </p:spTree>
  </p:cSld>
  <p:clrMapOvr>
    <a:masterClrMapping/>
  </p:clrMapOvr>
  <p:transition spd="slow">
    <p:dissolve/>
    <p:sndAc>
      <p:stSnd>
        <p:snd r:embed="rId2" name="camera.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أن كفار قريش أجمعوا أمرهم على قتل رسول الله صلّى الله عليه وسلم، وكلموا في ذلك بني هاشم وبني المطلب، ولكنهم أبوا تسليمه صلّى الله عليه وسلم إليهم.</a:t>
            </a:r>
            <a:endParaRPr lang="en-US" dirty="0"/>
          </a:p>
        </p:txBody>
      </p:sp>
    </p:spTree>
  </p:cSld>
  <p:clrMapOvr>
    <a:masterClrMapping/>
  </p:clrMapOvr>
  <p:transition spd="slow">
    <p:dissolve/>
    <p:sndAc>
      <p:stSnd>
        <p:snd r:embed="rId2" name="camera.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lnSpcReduction="10000"/>
          </a:bodyPr>
          <a:lstStyle/>
          <a:p>
            <a:pPr algn="r" rtl="1"/>
            <a:r>
              <a:rPr lang="ar-IQ" b="1" dirty="0"/>
              <a:t>فلما عجزت قريش عن قتله صلّى الله عليه وسلم أجمعوا على منابذته ومنابذة من معه من المسلمين ومن يحميه من بني هاشم وبني المطلب، فكتبوا بذلك كتابا تعاقدوا فيه على ألا </a:t>
            </a:r>
            <a:r>
              <a:rPr lang="ar-IQ" b="1" dirty="0"/>
              <a:t>يناكحوهم</a:t>
            </a:r>
            <a:r>
              <a:rPr lang="ar-IQ" b="1" dirty="0"/>
              <a:t>، ولا يبايعوهم، ولا يدعوا سببا من أسباب الرزق يصل إليهم، ولا يقبلوا منهم صلحا ولا تأخذهم بهم رأفة، حتى يسلم بنو المطلب رسول الله صلّى الله عليه وسلم إليهم للقتل، وعلقوا الكتاب في جوف الكعبة</a:t>
            </a:r>
            <a:endParaRPr lang="en-US" dirty="0"/>
          </a:p>
        </p:txBody>
      </p:sp>
    </p:spTree>
  </p:cSld>
  <p:clrMapOvr>
    <a:masterClrMapping/>
  </p:clrMapOvr>
  <p:transition spd="slow">
    <p:dissolve/>
    <p:sndAc>
      <p:stSnd>
        <p:snd r:embed="rId2" name="camera.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buNone/>
            </a:pPr>
            <a:r>
              <a:rPr lang="ar-IQ" b="1" dirty="0"/>
              <a:t>والتزم كفار قريش بهذا الكتاب ثلاث سنوات، بدءا من المحرم سنة سبع من البعثة إلى السنة العاشرة منها، وقيل بل استمر ذلك سنتين فقط</a:t>
            </a:r>
            <a:endParaRPr lang="en-US" dirty="0"/>
          </a:p>
        </p:txBody>
      </p:sp>
    </p:spTree>
  </p:cSld>
  <p:clrMapOvr>
    <a:masterClrMapping/>
  </p:clrMapOvr>
  <p:transition spd="slow">
    <p:dissolve/>
    <p:sndAc>
      <p:stSnd>
        <p:snd r:embed="rId2" name="camera.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buNone/>
            </a:pPr>
            <a:r>
              <a:rPr lang="ar-IQ" b="1" dirty="0"/>
              <a:t>وحوصر بنو هاشم وبنو المطلب ومن معهم من المسلمين، ومعهم رسول الله صلّى الله عليه وسلم، في شعب بني المطلب، وإنما مكة شعاب متفرقة، واجتمع فيه من بني هاشم وبني المطلب المسلمون والكافرون، أما المسلمون فتدينا وأما الكافرون فحمية، إلا ما كان من أبي لهب، عبد </a:t>
            </a:r>
            <a:r>
              <a:rPr lang="ar-IQ" b="1" dirty="0"/>
              <a:t>العزى</a:t>
            </a:r>
            <a:r>
              <a:rPr lang="ar-IQ" b="1" dirty="0"/>
              <a:t> بن عبد المطلب، فإنه خرج إلى قريش، فظاهر النبي صلّى الله عليه وسلم وأصحابه</a:t>
            </a:r>
            <a:endParaRPr lang="en-US" dirty="0"/>
          </a:p>
        </p:txBody>
      </p:sp>
    </p:spTree>
  </p:cSld>
  <p:clrMapOvr>
    <a:masterClrMapping/>
  </p:clrMapOvr>
  <p:transition spd="slow">
    <p:dissolve/>
    <p:sndAc>
      <p:stSnd>
        <p:snd r:embed="rId2" name="camera.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92500" lnSpcReduction="20000"/>
          </a:bodyPr>
          <a:lstStyle/>
          <a:p>
            <a:pPr algn="r" rtl="1">
              <a:buNone/>
            </a:pPr>
            <a:r>
              <a:rPr lang="ar-IQ" b="1" dirty="0"/>
              <a:t>جهد النبي صلّى الله عليه وسلم والمسلمون جهدا شديدا في هذه الأعوام الثلاثة واشتد عليهم البلاء، وفي الصحيح أنهم جهدوا حتى كانوا يأكلون الخبط وورق الشجر. وذكر </a:t>
            </a:r>
            <a:r>
              <a:rPr lang="ar-IQ" b="1" dirty="0"/>
              <a:t>السهيلي</a:t>
            </a:r>
            <a:r>
              <a:rPr lang="ar-IQ" b="1" dirty="0"/>
              <a:t> أنهم كانوا إذا قدمت العير مكة، يأتي أحد أصحاب رسول الله إلى السوق ليشتري شيئا من الطعام </a:t>
            </a:r>
            <a:r>
              <a:rPr lang="ar-IQ" b="1" dirty="0"/>
              <a:t>يقتاته</a:t>
            </a:r>
            <a:r>
              <a:rPr lang="ar-IQ" b="1" dirty="0"/>
              <a:t> لأهله، فيقوم أبو لهب فيقول: «يا معشر التجار غالوا على أصحاب محمد حتى لا يدركوا شيئا معكم» ، فيزيدون عليهم في السلعة قيمتها أضعافا، حتى يرجع إلى أطفاله وهم </a:t>
            </a:r>
            <a:r>
              <a:rPr lang="ar-IQ" b="1" dirty="0"/>
              <a:t>يتضاغون</a:t>
            </a:r>
            <a:r>
              <a:rPr lang="ar-IQ" b="1" dirty="0"/>
              <a:t> من الجوع وليس في يده شيء يعللهم </a:t>
            </a:r>
            <a:r>
              <a:rPr lang="ar-IQ" b="1" dirty="0"/>
              <a:t>به</a:t>
            </a:r>
            <a:endParaRPr lang="en-US" dirty="0"/>
          </a:p>
        </p:txBody>
      </p:sp>
    </p:spTree>
  </p:cSld>
  <p:clrMapOvr>
    <a:masterClrMapping/>
  </p:clrMapOvr>
  <p:transition spd="slow">
    <p:dissolve/>
    <p:sndAc>
      <p:stSnd>
        <p:snd r:embed="rId2" name="camera.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buNone/>
            </a:pPr>
            <a:r>
              <a:rPr lang="ar-IQ" b="1" dirty="0"/>
              <a:t>فلما كان على رأس ثلاث سنين من بدء هذا الحصار، تلاوم قوم من بني قصي، فأجمعوا أمرهم على نقض ما تعاهدوا عليه، وأرسل الله على صحيفتهم التي كتب فيها نص المعاهدة الأرضة، فأتت على معظم ما فيها من ميثاق وعهد، ولم يسلم من ذلك إلا الكلمات التي فيها ذكر الله عز وجل</a:t>
            </a:r>
            <a:endParaRPr lang="en-US" dirty="0"/>
          </a:p>
        </p:txBody>
      </p:sp>
    </p:spTree>
  </p:cSld>
  <p:clrMapOvr>
    <a:masterClrMapping/>
  </p:clrMapOvr>
  <p:transition spd="slow">
    <p:dissolve/>
    <p:sndAc>
      <p:stSnd>
        <p:snd r:embed="rId2" name="camera.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pPr algn="r" rtl="1">
              <a:buNone/>
            </a:pPr>
            <a:r>
              <a:rPr lang="ar-IQ" b="1" dirty="0"/>
              <a:t>ثم إن خمسة من رؤساء المشركين من قريش، مشوا في نقض الصحيفة، وإنهاء هذا الحصار، وهم: هشام بن عمرو بن الحارث، وزهير بن أمية، والمطعم بن عدي، وأبو </a:t>
            </a:r>
            <a:r>
              <a:rPr lang="ar-IQ" b="1" dirty="0"/>
              <a:t>البختري</a:t>
            </a:r>
            <a:r>
              <a:rPr lang="ar-IQ" b="1" dirty="0"/>
              <a:t> بن هشام، </a:t>
            </a:r>
            <a:r>
              <a:rPr lang="ar-IQ" b="1" dirty="0"/>
              <a:t>وزمعة</a:t>
            </a:r>
            <a:r>
              <a:rPr lang="ar-IQ" b="1" dirty="0"/>
              <a:t> بن الأسود.</a:t>
            </a:r>
          </a:p>
          <a:p>
            <a:pPr algn="r" rtl="1">
              <a:buNone/>
            </a:pPr>
            <a:r>
              <a:rPr lang="ar-IQ" b="1" dirty="0"/>
              <a:t>وكان أول من سعى إلى نقضها بصريح الدعوة زهير بن أمية، أقبل على الناس عند الكعبة فقال: «يا أهل مكة، أنأكل الطعام، ونلبس الثياب وبنو هاشم والمطلب هلكى لا يباعون ولا يبتاع منهم؟ .. والله لا أقعد حتى تشق هذه الصحيفة القاطعة الظالمة» .</a:t>
            </a:r>
          </a:p>
          <a:p>
            <a:r>
              <a:rPr lang="ar-IQ" dirty="0" smtClean="0"/>
              <a:t/>
            </a:r>
            <a:br>
              <a:rPr lang="ar-IQ" dirty="0" smtClean="0"/>
            </a:br>
            <a:endParaRPr lang="en-US" dirty="0"/>
          </a:p>
        </p:txBody>
      </p:sp>
    </p:spTree>
  </p:cSld>
  <p:clrMapOvr>
    <a:masterClrMapping/>
  </p:clrMapOvr>
  <p:transition spd="slow">
    <p:dissolve/>
    <p:sndAc>
      <p:stSnd>
        <p:snd r:embed="rId2" name="camera.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العبر والعظات</a:t>
            </a:r>
            <a:endParaRPr lang="en-US" dirty="0"/>
          </a:p>
        </p:txBody>
      </p:sp>
      <p:sp>
        <p:nvSpPr>
          <p:cNvPr id="3" name="عنصر نائب للمحتوى 2"/>
          <p:cNvSpPr>
            <a:spLocks noGrp="1"/>
          </p:cNvSpPr>
          <p:nvPr>
            <p:ph idx="1"/>
          </p:nvPr>
        </p:nvSpPr>
        <p:spPr/>
        <p:txBody>
          <a:bodyPr>
            <a:normAutofit fontScale="85000" lnSpcReduction="20000"/>
          </a:bodyPr>
          <a:lstStyle/>
          <a:p>
            <a:pPr algn="r" rtl="1"/>
            <a:r>
              <a:rPr lang="ar-IQ" b="1" dirty="0"/>
              <a:t>هذه القطعة الظالمة، تصور قمة الشدة التي </a:t>
            </a:r>
            <a:r>
              <a:rPr lang="ar-IQ" b="1" dirty="0"/>
              <a:t>لقيها</a:t>
            </a:r>
            <a:r>
              <a:rPr lang="ar-IQ" b="1" dirty="0"/>
              <a:t> النبي صلّى الله عليه وسلم وأصحابه طوال ثلاثة أعوام.</a:t>
            </a:r>
          </a:p>
          <a:p>
            <a:pPr algn="r" rtl="1"/>
            <a:r>
              <a:rPr lang="ar-IQ" b="1" dirty="0"/>
              <a:t>وقد رأيت أن المشركين من بني هاشم وبني المطلب، شاركوا المسلمين في تحملها، ولم يرضوا أن يتخلوا عن رسول الله صلّى الله عليه وسلم.</a:t>
            </a:r>
          </a:p>
          <a:p>
            <a:pPr algn="r" rtl="1"/>
            <a:r>
              <a:rPr lang="ar-IQ" b="1" dirty="0"/>
              <a:t>وليس لنا من حديث عن هؤلاء المشركين وسبب موقفهم هذا، فقد كان الذي دفعهم إليه حمية القرابة والرحم، وإباء الذل الذي كان يتلبس بهم لو أنهم خلوا بين محمد صلّى الله عليه وسلم </a:t>
            </a:r>
            <a:r>
              <a:rPr lang="ar-IQ" b="1" dirty="0"/>
              <a:t>ومشركي</a:t>
            </a:r>
            <a:r>
              <a:rPr lang="ar-IQ" b="1" dirty="0"/>
              <a:t> قريش من غير بني هاشم وبني المطلب يقتلونه ويفتكون </a:t>
            </a:r>
            <a:r>
              <a:rPr lang="ar-IQ" b="1" dirty="0"/>
              <a:t>به</a:t>
            </a:r>
            <a:r>
              <a:rPr lang="ar-IQ" b="1" dirty="0"/>
              <a:t>، بقطع النظر عن العقيدة والدين</a:t>
            </a:r>
          </a:p>
          <a:p>
            <a:pPr algn="r" rtl="1">
              <a:buNone/>
            </a:pPr>
            <a:endParaRPr lang="en-US" dirty="0"/>
          </a:p>
        </p:txBody>
      </p:sp>
    </p:spTree>
  </p:cSld>
  <p:clrMapOvr>
    <a:masterClrMapping/>
  </p:clrMapOvr>
  <p:transition spd="slow">
    <p:dissolve/>
    <p:sndAc>
      <p:stSnd>
        <p:snd r:embed="rId2" name="camera.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448</Words>
  <Application>Microsoft Office PowerPoint</Application>
  <PresentationFormat>عرض على الشاشة (3:4)‏</PresentationFormat>
  <Paragraphs>22</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حيوية</vt:lpstr>
      <vt:lpstr>الحصار الاقتصادي</vt:lpstr>
      <vt:lpstr>الشريحة 2</vt:lpstr>
      <vt:lpstr>الشريحة 3</vt:lpstr>
      <vt:lpstr>الشريحة 4</vt:lpstr>
      <vt:lpstr>الشريحة 5</vt:lpstr>
      <vt:lpstr>الشريحة 6</vt:lpstr>
      <vt:lpstr>الشريحة 7</vt:lpstr>
      <vt:lpstr>الشريحة 8</vt:lpstr>
      <vt:lpstr>العبر والعظات</vt:lpstr>
      <vt:lpstr>الشريحة 10</vt:lpstr>
      <vt:lpstr>شكرا</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الحصار الاقتصادي</dc:title>
  <dc:creator>Shamfuture</dc:creator>
  <cp:lastModifiedBy>Shamfuture</cp:lastModifiedBy>
  <cp:revision>1</cp:revision>
  <dcterms:created xsi:type="dcterms:W3CDTF">2019-10-31T20:21:59Z</dcterms:created>
  <dcterms:modified xsi:type="dcterms:W3CDTF">2019-10-31T20:30:13Z</dcterms:modified>
</cp:coreProperties>
</file>