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C1C600E-98FA-4C25-9687-5A6B295EB0D8}" type="datetimeFigureOut">
              <a:rPr lang="en-US" smtClean="0"/>
              <a:t>11/1/2019</a:t>
            </a:fld>
            <a:endParaRPr lang="en-US"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C1C600E-98FA-4C25-9687-5A6B295EB0D8}"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C1C600E-98FA-4C25-9687-5A6B295EB0D8}"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C1C600E-98FA-4C25-9687-5A6B295EB0D8}" type="datetimeFigureOut">
              <a:rPr lang="en-US" smtClean="0"/>
              <a:t>11/1/2019</a:t>
            </a:fld>
            <a:endParaRPr lang="en-US"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C1C600E-98FA-4C25-9687-5A6B295EB0D8}" type="datetimeFigureOut">
              <a:rPr lang="en-US" smtClean="0"/>
              <a:t>11/1/2019</a:t>
            </a:fld>
            <a:endParaRPr lang="en-US"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2AB6212C-DF54-40D6-A453-2241C2FC44BE}" type="slidenum">
              <a:rPr lang="en-US" smtClean="0"/>
              <a:t>‹#›</a:t>
            </a:fld>
            <a:endParaRPr lang="en-US"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lick.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C1C600E-98FA-4C25-9687-5A6B295EB0D8}" type="datetimeFigureOut">
              <a:rPr lang="en-US" smtClean="0"/>
              <a:t>11/1/2019</a:t>
            </a:fld>
            <a:endParaRPr lang="en-US"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en-US"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C1C600E-98FA-4C25-9687-5A6B295EB0D8}" type="datetimeFigureOut">
              <a:rPr lang="en-US" smtClean="0"/>
              <a:t>11/1/2019</a:t>
            </a:fld>
            <a:endParaRPr lang="en-US"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en-US"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2AB6212C-DF54-40D6-A453-2241C2FC44B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lick.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C1C600E-98FA-4C25-9687-5A6B295EB0D8}" type="datetimeFigureOut">
              <a:rPr lang="en-US" smtClean="0"/>
              <a:t>11/1/2019</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C1C600E-98FA-4C25-9687-5A6B295EB0D8}" type="datetimeFigureOut">
              <a:rPr lang="en-US" smtClean="0"/>
              <a:t>11/1/2019</a:t>
            </a:fld>
            <a:endParaRPr lang="en-US"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en-US"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2AB6212C-DF54-40D6-A453-2241C2FC44BE}" type="slidenum">
              <a:rPr lang="en-US" smtClean="0"/>
              <a:t>‹#›</a:t>
            </a:fld>
            <a:endParaRPr lang="en-US" dirty="0"/>
          </a:p>
        </p:txBody>
      </p:sp>
    </p:spTree>
  </p:cSld>
  <p:clrMapOvr>
    <a:masterClrMapping/>
  </p:clrMapOvr>
  <p:transition spd="slow">
    <p:dissolve/>
    <p:sndAc>
      <p:stSnd>
        <p:snd r:embed="rId1" name="click.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C1C600E-98FA-4C25-9687-5A6B295EB0D8}" type="datetimeFigureOut">
              <a:rPr lang="en-US" smtClean="0"/>
              <a:t>11/1/2019</a:t>
            </a:fld>
            <a:endParaRPr lang="en-US"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2AB6212C-DF54-40D6-A453-2241C2FC44B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lick.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C1C600E-98FA-4C25-9687-5A6B295EB0D8}" type="datetimeFigureOut">
              <a:rPr lang="en-US" smtClean="0"/>
              <a:t>11/1/2019</a:t>
            </a:fld>
            <a:endParaRPr lang="en-US"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2AB6212C-DF54-40D6-A453-2241C2FC44B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lick.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C1C600E-98FA-4C25-9687-5A6B295EB0D8}" type="datetimeFigureOut">
              <a:rPr lang="en-US" smtClean="0"/>
              <a:t>11/1/2019</a:t>
            </a:fld>
            <a:endParaRPr lang="en-US"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AB6212C-DF54-40D6-A453-2241C2FC44BE}"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builtIn="1"/>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عام الحزن</a:t>
            </a:r>
            <a:endParaRPr lang="en-US" dirty="0"/>
          </a:p>
        </p:txBody>
      </p:sp>
      <p:sp>
        <p:nvSpPr>
          <p:cNvPr id="3" name="عنوان فرعي 2"/>
          <p:cNvSpPr>
            <a:spLocks noGrp="1"/>
          </p:cNvSpPr>
          <p:nvPr>
            <p:ph type="subTitle" idx="1"/>
          </p:nvPr>
        </p:nvSpPr>
        <p:spPr/>
        <p:txBody>
          <a:bodyPr/>
          <a:lstStyle/>
          <a:p>
            <a:r>
              <a:rPr lang="ar-IQ" dirty="0" smtClean="0"/>
              <a:t>اعداد</a:t>
            </a:r>
            <a:endParaRPr lang="ar-IQ" dirty="0" smtClean="0"/>
          </a:p>
          <a:p>
            <a:r>
              <a:rPr lang="ar-IQ" dirty="0" smtClean="0"/>
              <a:t>ا.م.د خالد احمد </a:t>
            </a:r>
            <a:r>
              <a:rPr lang="ar-IQ" dirty="0" smtClean="0"/>
              <a:t>العيثاوي</a:t>
            </a:r>
            <a:endParaRPr lang="en-US" dirty="0"/>
          </a:p>
        </p:txBody>
      </p:sp>
    </p:spTree>
  </p:cSld>
  <p:clrMapOvr>
    <a:masterClrMapping/>
  </p:clrMapOvr>
  <p:transition spd="slow">
    <p:dissolve/>
    <p:sndAc>
      <p:stSnd>
        <p:snd r:embed="rId2" name="click.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92500"/>
          </a:bodyPr>
          <a:lstStyle/>
          <a:p>
            <a:pPr algn="r" rtl="1"/>
            <a:r>
              <a:rPr lang="ar-IQ" b="1" dirty="0"/>
              <a:t>النبي صلّى الله عليه وسلم لم يحزن على فراق عمه وفراق زوجه ذلك الحزن الشديد، ولم يطلق على تلك السنة: عام الحزن، لمجرد أنه فقد بعض أقاربه فاستوحش لفقدهم. بل سبب ذلك ما أعقب وفاتهما من انغلاق معظم أبواب الدعوة الإسلامية في وجهه، فقد كانت حماية عمه له تترك مجالات كثيرة للدعوة وسبلا مختلفة للتوجيه والإرشاد والتعليم.. وكان يرى في ذلك بعض النجاح في العمل الذي أمره </a:t>
            </a:r>
            <a:r>
              <a:rPr lang="ar-IQ" b="1" dirty="0"/>
              <a:t>به</a:t>
            </a:r>
            <a:r>
              <a:rPr lang="ar-IQ" b="1" dirty="0"/>
              <a:t> ربه</a:t>
            </a:r>
            <a:endParaRPr lang="en-US" dirty="0"/>
          </a:p>
        </p:txBody>
      </p:sp>
    </p:spTree>
  </p:cSld>
  <p:clrMapOvr>
    <a:masterClrMapping/>
  </p:clrMapOvr>
  <p:transition spd="slow">
    <p:dissolve/>
    <p:sndAc>
      <p:stSnd>
        <p:snd r:embed="rId2" name="click.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أما بعد وفاته، فقد سدّت في وجهه تلك المجالات، فمهما حاول وجد صدا وعدوانا، وحيثما ذهب وجد السبل مغلقة في وجهه، فيعود بدعوته كما ذهب </a:t>
            </a:r>
            <a:r>
              <a:rPr lang="ar-IQ" b="1" dirty="0"/>
              <a:t>بها</a:t>
            </a:r>
            <a:r>
              <a:rPr lang="ar-IQ" b="1" dirty="0"/>
              <a:t>؛ لم يسمعها أحد ولم يؤمن </a:t>
            </a:r>
            <a:r>
              <a:rPr lang="ar-IQ" b="1" dirty="0"/>
              <a:t>بها</a:t>
            </a:r>
            <a:r>
              <a:rPr lang="ar-IQ" b="1" dirty="0"/>
              <a:t> أحد، بل الكل ما بين مستهزئ ومعتد، ومتهكم </a:t>
            </a:r>
            <a:r>
              <a:rPr lang="ar-IQ" b="1" dirty="0"/>
              <a:t>به</a:t>
            </a:r>
            <a:r>
              <a:rPr lang="ar-IQ" b="1" dirty="0"/>
              <a:t>، فيحزنه أن يعود وهو لم يأت من الوظيفة التي كلفه الله </a:t>
            </a:r>
            <a:r>
              <a:rPr lang="ar-IQ" b="1" dirty="0"/>
              <a:t>بها</a:t>
            </a:r>
            <a:r>
              <a:rPr lang="ar-IQ" b="1" dirty="0"/>
              <a:t> بنتيجة، فمن أجله سمى ذلك العام عام الحزن</a:t>
            </a:r>
            <a:endParaRPr lang="en-US" dirty="0"/>
          </a:p>
        </p:txBody>
      </p:sp>
    </p:spTree>
  </p:cSld>
  <p:clrMapOvr>
    <a:masterClrMapping/>
  </p:clrMapOvr>
  <p:transition spd="slow">
    <p:dissolve/>
    <p:sndAc>
      <p:stSnd>
        <p:snd r:embed="rId2" name="click.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شكرا</a:t>
            </a:r>
            <a:endParaRPr lang="en-US" dirty="0"/>
          </a:p>
        </p:txBody>
      </p:sp>
      <p:sp>
        <p:nvSpPr>
          <p:cNvPr id="3" name="عنصر نائب للمحتوى 2"/>
          <p:cNvSpPr>
            <a:spLocks noGrp="1"/>
          </p:cNvSpPr>
          <p:nvPr>
            <p:ph idx="1"/>
          </p:nvPr>
        </p:nvSpPr>
        <p:spPr/>
        <p:txBody>
          <a:bodyPr>
            <a:normAutofit/>
          </a:bodyPr>
          <a:lstStyle/>
          <a:p>
            <a:pPr algn="ctr">
              <a:buNone/>
            </a:pPr>
            <a:r>
              <a:rPr lang="ar-IQ" sz="4800" dirty="0" smtClean="0"/>
              <a:t>لحسن الاستماع</a:t>
            </a:r>
            <a:endParaRPr lang="en-US" sz="4800" dirty="0"/>
          </a:p>
        </p:txBody>
      </p:sp>
    </p:spTree>
  </p:cSld>
  <p:clrMapOvr>
    <a:masterClrMapping/>
  </p:clrMapOvr>
  <p:transition spd="slow">
    <p:dissolve/>
    <p:sndAc>
      <p:stSnd>
        <p:snd r:embed="rId2" name="click.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عام الحزن</a:t>
            </a:r>
            <a:endParaRPr lang="en-US" dirty="0"/>
          </a:p>
        </p:txBody>
      </p:sp>
      <p:sp>
        <p:nvSpPr>
          <p:cNvPr id="3" name="عنصر نائب للمحتوى 2"/>
          <p:cNvSpPr>
            <a:spLocks noGrp="1"/>
          </p:cNvSpPr>
          <p:nvPr>
            <p:ph idx="1"/>
          </p:nvPr>
        </p:nvSpPr>
        <p:spPr/>
        <p:txBody>
          <a:bodyPr/>
          <a:lstStyle/>
          <a:p>
            <a:pPr algn="r" rtl="1"/>
            <a:r>
              <a:rPr lang="ar-IQ" b="1" dirty="0"/>
              <a:t>وهو العام العاشر من بعثته صلّى الله عليه وسلم، فقد توفيت فيه زوجته خديجة بنت خويلد رضي الله عنها، وتوفي فيه عمه أبو طالب، ويقول ابن سعد في طبقاته: «كان بين وفاة خديجة وأبي طالب شهر وخمسة أيام»</a:t>
            </a:r>
            <a:endParaRPr lang="en-US" dirty="0"/>
          </a:p>
        </p:txBody>
      </p:sp>
    </p:spTree>
  </p:cSld>
  <p:clrMapOvr>
    <a:masterClrMapping/>
  </p:clrMapOvr>
  <p:transition spd="slow">
    <p:dissolve/>
    <p:sndAc>
      <p:stSnd>
        <p:snd r:embed="rId2" name="click.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عام الحزن</a:t>
            </a:r>
            <a:endParaRPr lang="en-US" dirty="0"/>
          </a:p>
        </p:txBody>
      </p:sp>
      <p:sp>
        <p:nvSpPr>
          <p:cNvPr id="3" name="عنصر نائب للمحتوى 2"/>
          <p:cNvSpPr>
            <a:spLocks noGrp="1"/>
          </p:cNvSpPr>
          <p:nvPr>
            <p:ph idx="1"/>
          </p:nvPr>
        </p:nvSpPr>
        <p:spPr/>
        <p:txBody>
          <a:bodyPr/>
          <a:lstStyle/>
          <a:p>
            <a:pPr algn="r" rtl="1"/>
            <a:r>
              <a:rPr lang="ar-IQ" b="1" dirty="0"/>
              <a:t>وقد كانت خديجة رضي الله عنها، كما قال ابن هشام، وزير صدق على الإسلام، يشكو الرسول إليها ويجد عندها أنسه وسلواه. أما أبو طالب، فقد كان عضدا وحرزا في أمره، وكان ناصرا له على قومه</a:t>
            </a:r>
            <a:endParaRPr lang="en-US" dirty="0"/>
          </a:p>
        </p:txBody>
      </p:sp>
    </p:spTree>
  </p:cSld>
  <p:clrMapOvr>
    <a:masterClrMapping/>
  </p:clrMapOvr>
  <p:transition spd="slow">
    <p:dissolve/>
    <p:sndAc>
      <p:stSnd>
        <p:snd r:embed="rId2" name="click.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عام الحزن</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b="1" dirty="0"/>
              <a:t>قول ابن هشام: «فلما هلك أبو طالب نالت قريش من رسول الله صلّى الله عليه وسلم من الأذى ما لم تكن تطمع </a:t>
            </a:r>
            <a:r>
              <a:rPr lang="ar-IQ" b="1" dirty="0"/>
              <a:t>به</a:t>
            </a:r>
            <a:r>
              <a:rPr lang="ar-IQ" b="1" dirty="0"/>
              <a:t> في حياة أبي طالب، حتى اعترضه سفيه من سفهاء قريش فنثر على رأسه ترابا.</a:t>
            </a:r>
          </a:p>
          <a:p>
            <a:pPr algn="r" rtl="1"/>
            <a:r>
              <a:rPr lang="ar-IQ" b="1" dirty="0"/>
              <a:t>ودخل رسول الله صلّى الله عليه وسلم بيته والتراب على رأسه، فقامت إحدى بناته فجعلت تغسل عنه التراب وهي تبكي، ورسول الله صلّى الله عليه وسلم يقول لها: لا تبكي يا بنية فإن الله مانع أباك»</a:t>
            </a:r>
          </a:p>
          <a:p>
            <a:pPr algn="r" rtl="1"/>
            <a:endParaRPr lang="en-US" dirty="0"/>
          </a:p>
        </p:txBody>
      </p:sp>
    </p:spTree>
  </p:cSld>
  <p:clrMapOvr>
    <a:masterClrMapping/>
  </p:clrMapOvr>
  <p:transition spd="slow">
    <p:dissolve/>
    <p:sndAc>
      <p:stSnd>
        <p:snd r:embed="rId2" name="click.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عام الحزن</a:t>
            </a:r>
            <a:endParaRPr lang="en-US" dirty="0"/>
          </a:p>
        </p:txBody>
      </p:sp>
      <p:sp>
        <p:nvSpPr>
          <p:cNvPr id="3" name="عنصر نائب للمحتوى 2"/>
          <p:cNvSpPr>
            <a:spLocks noGrp="1"/>
          </p:cNvSpPr>
          <p:nvPr>
            <p:ph idx="1"/>
          </p:nvPr>
        </p:nvSpPr>
        <p:spPr/>
        <p:txBody>
          <a:bodyPr/>
          <a:lstStyle/>
          <a:p>
            <a:pPr algn="r" rtl="1"/>
            <a:r>
              <a:rPr lang="ar-IQ" b="1" dirty="0"/>
              <a:t>ولقد أطلق النبي صلّى الله عليه وسلم على هذا العام اسم (عام الحزن) لشدة ما كابد فيه من الشدائد في سبيل الدعوة</a:t>
            </a:r>
            <a:r>
              <a:rPr lang="ar-IQ" b="1" dirty="0" smtClean="0"/>
              <a:t>.</a:t>
            </a:r>
            <a:r>
              <a:rPr lang="ar-IQ" b="1" dirty="0"/>
              <a:t/>
            </a:r>
            <a:br>
              <a:rPr lang="ar-IQ" b="1" dirty="0"/>
            </a:br>
            <a:endParaRPr lang="en-US" dirty="0"/>
          </a:p>
        </p:txBody>
      </p:sp>
    </p:spTree>
  </p:cSld>
  <p:clrMapOvr>
    <a:masterClrMapping/>
  </p:clrMapOvr>
  <p:transition spd="slow">
    <p:dissolve/>
    <p:sndAc>
      <p:stSnd>
        <p:snd r:embed="rId2" name="click.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العبر والعظات:</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b="1" dirty="0"/>
              <a:t>ما الحكمة في أن يتعجل قضاء الله تعالى في استلاب أبي طالب من الحياة، قبل أن يشتد ساعد المسلمين في مكة ويتكون لهم شيء من المنعة؟ ومعلوم أنه قد كان يحمي الرسول- قدر الإمكان- من كثير من المصائب والشدائد، وما الحكمة في أن يتعجل القضاء باستلاب زوجته خديجة رضي الله عنها، وقد كان يجد عندها أنسه وسلواه، وينفض بمساعدتها عن كاهله كثيرا من أحاسيس الشدائد والآلام؟</a:t>
            </a:r>
            <a:endParaRPr lang="en-US" dirty="0"/>
          </a:p>
        </p:txBody>
      </p:sp>
    </p:spTree>
  </p:cSld>
  <p:clrMapOvr>
    <a:masterClrMapping/>
  </p:clrMapOvr>
  <p:transition spd="slow">
    <p:dissolve/>
    <p:sndAc>
      <p:stSnd>
        <p:snd r:embed="rId2" name="click.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الحكمة</a:t>
            </a:r>
            <a:endParaRPr lang="en-US" dirty="0"/>
          </a:p>
        </p:txBody>
      </p:sp>
      <p:sp>
        <p:nvSpPr>
          <p:cNvPr id="3" name="عنصر نائب للمحتوى 2"/>
          <p:cNvSpPr>
            <a:spLocks noGrp="1"/>
          </p:cNvSpPr>
          <p:nvPr>
            <p:ph idx="1"/>
          </p:nvPr>
        </p:nvSpPr>
        <p:spPr/>
        <p:txBody>
          <a:bodyPr>
            <a:normAutofit fontScale="92500" lnSpcReduction="20000"/>
          </a:bodyPr>
          <a:lstStyle/>
          <a:p>
            <a:pPr algn="r" rtl="1"/>
            <a:r>
              <a:rPr lang="ar-IQ" b="1" dirty="0"/>
              <a:t>لقد قضت حكمة الله تعالى أن يفقد الرسول عمه أبا طالب وزوجته خديجة بنت خويلد، ويفقد من حوله من كان في الظاهر حاميا له ومؤنسا، حتى تتجلّى حقيقتان هامتان:</a:t>
            </a:r>
          </a:p>
          <a:p>
            <a:pPr algn="r" rtl="1"/>
            <a:r>
              <a:rPr lang="ar-IQ" b="1" dirty="0"/>
              <a:t>أولاهما: أن الحماية والعناية والنصر، إنما يأتي كل ذلك من الله عز وجل. ولقد تعهد الله أن </a:t>
            </a:r>
            <a:r>
              <a:rPr lang="ar-IQ" b="1" dirty="0"/>
              <a:t>يعصم</a:t>
            </a:r>
            <a:r>
              <a:rPr lang="ar-IQ" b="1" dirty="0"/>
              <a:t> رسوله من المشركين والأعداء، فسواء كان ثمة من يحميه من الناس أو لم يكن، فهو معصوم من الناس وستبلغ دعوته منتهاها من النصر والتوفيق.</a:t>
            </a:r>
          </a:p>
          <a:p>
            <a:r>
              <a:rPr lang="ar-IQ" b="1" dirty="0"/>
              <a:t/>
            </a:r>
            <a:br>
              <a:rPr lang="ar-IQ" b="1" dirty="0"/>
            </a:br>
            <a:endParaRPr lang="en-US" dirty="0"/>
          </a:p>
        </p:txBody>
      </p:sp>
    </p:spTree>
  </p:cSld>
  <p:clrMapOvr>
    <a:masterClrMapping/>
  </p:clrMapOvr>
  <p:transition spd="slow">
    <p:dissolve/>
    <p:sndAc>
      <p:stSnd>
        <p:snd r:embed="rId2" name="click.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الحكمة</a:t>
            </a:r>
            <a:endParaRPr lang="en-US" dirty="0"/>
          </a:p>
        </p:txBody>
      </p:sp>
      <p:sp>
        <p:nvSpPr>
          <p:cNvPr id="3" name="عنصر نائب للمحتوى 2"/>
          <p:cNvSpPr>
            <a:spLocks noGrp="1"/>
          </p:cNvSpPr>
          <p:nvPr>
            <p:ph idx="1"/>
          </p:nvPr>
        </p:nvSpPr>
        <p:spPr/>
        <p:txBody>
          <a:bodyPr/>
          <a:lstStyle/>
          <a:p>
            <a:pPr algn="r" rtl="1"/>
            <a:r>
              <a:rPr lang="ar-IQ" b="1" dirty="0"/>
              <a:t>ثانيتهما: ليس معنى العصمة من الناس أن لا يرى منهم إيذاء أو عذابا أو اضطهادا، وإنما معنى العصمة التي تعهد </a:t>
            </a:r>
            <a:r>
              <a:rPr lang="ar-IQ" b="1" dirty="0"/>
              <a:t>بها</a:t>
            </a:r>
            <a:r>
              <a:rPr lang="ar-IQ" b="1" dirty="0"/>
              <a:t> الله عز وجل بقوله: وَاللَّهُ </a:t>
            </a:r>
            <a:r>
              <a:rPr lang="ar-IQ" b="1" dirty="0"/>
              <a:t>يَعْصِمُكَ</a:t>
            </a:r>
            <a:r>
              <a:rPr lang="ar-IQ" b="1" dirty="0"/>
              <a:t> مِنَ النَّاسِ [المائدة 5/ 67] العصمة من القتل ومن أي صد أو عدوان من شأنه إيقاف الدعوة الإسلامية، فقد قضت حكمة الله تعالى أن يذوق الأنبياء من ذلك قدرا غير يسير، وذلك لا ينافي العصمة التي وعد </a:t>
            </a:r>
            <a:r>
              <a:rPr lang="ar-IQ" b="1" dirty="0"/>
              <a:t>بها</a:t>
            </a:r>
            <a:r>
              <a:rPr lang="ar-IQ" b="1" dirty="0"/>
              <a:t> أنبياءه ورسله</a:t>
            </a:r>
            <a:endParaRPr lang="en-US" dirty="0"/>
          </a:p>
        </p:txBody>
      </p:sp>
    </p:spTree>
  </p:cSld>
  <p:clrMapOvr>
    <a:masterClrMapping/>
  </p:clrMapOvr>
  <p:transition spd="slow">
    <p:dissolve/>
    <p:sndAc>
      <p:stSnd>
        <p:snd r:embed="rId2" name="click.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92500"/>
          </a:bodyPr>
          <a:lstStyle/>
          <a:p>
            <a:pPr algn="r" rtl="1"/>
            <a:r>
              <a:rPr lang="ar-IQ" b="1" dirty="0"/>
              <a:t>ومن الحكم الجليلة لما قضت </a:t>
            </a:r>
            <a:r>
              <a:rPr lang="ar-IQ" b="1" dirty="0"/>
              <a:t>به</a:t>
            </a:r>
            <a:r>
              <a:rPr lang="ar-IQ" b="1" dirty="0"/>
              <a:t> سنة الله عز وجل، من أن يلاقي الرسول ما لاقى من المحنة في طريق الدعوة، أن يستسهلها ويستخف </a:t>
            </a:r>
            <a:r>
              <a:rPr lang="ar-IQ" b="1" dirty="0"/>
              <a:t>بها</a:t>
            </a:r>
            <a:r>
              <a:rPr lang="ar-IQ" b="1" dirty="0"/>
              <a:t> عامة المسلمين في كل عصر ممن </a:t>
            </a:r>
            <a:r>
              <a:rPr lang="ar-IQ" b="1" dirty="0"/>
              <a:t>أنيطت</a:t>
            </a:r>
            <a:r>
              <a:rPr lang="ar-IQ" b="1" dirty="0"/>
              <a:t> بهم مسؤولية الدعوة الإسلامية.</a:t>
            </a:r>
          </a:p>
          <a:p>
            <a:pPr algn="r" rtl="1"/>
            <a:r>
              <a:rPr lang="ar-IQ" b="1" dirty="0"/>
              <a:t>فلو أن النبي صلّى الله عليه وسلم نجح في دعوته بدون أي مشقة أو جهد، لطمع أصحابه والمسلمون من بعده بأن </a:t>
            </a:r>
            <a:r>
              <a:rPr lang="ar-IQ" b="1" dirty="0"/>
              <a:t>يستريحو</a:t>
            </a:r>
            <a:r>
              <a:rPr lang="ar-IQ" b="1" dirty="0"/>
              <a:t> كما استراح، ولا </a:t>
            </a:r>
            <a:r>
              <a:rPr lang="ar-IQ" b="1" dirty="0"/>
              <a:t>ستثقلوا</a:t>
            </a:r>
            <a:r>
              <a:rPr lang="ar-IQ" b="1" dirty="0"/>
              <a:t> المصائب والمحن التي قد يجدونها في طريقهم إلى الدعوة الإسلامية</a:t>
            </a:r>
          </a:p>
          <a:p>
            <a:pPr algn="r" rtl="1"/>
            <a:endParaRPr lang="en-US" dirty="0"/>
          </a:p>
        </p:txBody>
      </p:sp>
    </p:spTree>
  </p:cSld>
  <p:clrMapOvr>
    <a:masterClrMapping/>
  </p:clrMapOvr>
  <p:transition spd="slow">
    <p:dissolve/>
    <p:sndAc>
      <p:stSnd>
        <p:snd r:embed="rId2" name="click.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TotalTime>
  <Words>370</Words>
  <Application>Microsoft Office PowerPoint</Application>
  <PresentationFormat>عرض على الشاشة (3:4)‏</PresentationFormat>
  <Paragraphs>26</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حيوية</vt:lpstr>
      <vt:lpstr>عام الحزن</vt:lpstr>
      <vt:lpstr>عام الحزن</vt:lpstr>
      <vt:lpstr>عام الحزن</vt:lpstr>
      <vt:lpstr>عام الحزن</vt:lpstr>
      <vt:lpstr>عام الحزن</vt:lpstr>
      <vt:lpstr>العبر والعظات:</vt:lpstr>
      <vt:lpstr>الحكمة</vt:lpstr>
      <vt:lpstr>الحكمة</vt:lpstr>
      <vt:lpstr>الشريحة 9</vt:lpstr>
      <vt:lpstr>الشريحة 10</vt:lpstr>
      <vt:lpstr>الشريحة 11</vt:lpstr>
      <vt:lpstr>شكرا</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عام الحزن</dc:title>
  <dc:creator>Shamfuture</dc:creator>
  <cp:lastModifiedBy>Shamfuture</cp:lastModifiedBy>
  <cp:revision>1</cp:revision>
  <dcterms:created xsi:type="dcterms:W3CDTF">2019-11-01T13:55:23Z</dcterms:created>
  <dcterms:modified xsi:type="dcterms:W3CDTF">2019-11-01T14:04:26Z</dcterms:modified>
</cp:coreProperties>
</file>