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5" r:id="rId10"/>
    <p:sldId id="264"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6700D9A6-20FC-457D-B102-AAEF490DE61F}" type="datetimeFigureOut">
              <a:rPr lang="en-US" smtClean="0"/>
              <a:t>11/1/2019</a:t>
            </a:fld>
            <a:endParaRPr lang="en-US" dirty="0"/>
          </a:p>
        </p:txBody>
      </p:sp>
      <p:sp>
        <p:nvSpPr>
          <p:cNvPr id="17" name="عنصر نائب للتذييل 16"/>
          <p:cNvSpPr>
            <a:spLocks noGrp="1"/>
          </p:cNvSpPr>
          <p:nvPr>
            <p:ph type="ftr" sz="quarter" idx="11"/>
          </p:nvPr>
        </p:nvSpPr>
        <p:spPr>
          <a:xfrm>
            <a:off x="5410200" y="4205288"/>
            <a:ext cx="1295400" cy="457200"/>
          </a:xfrm>
        </p:spPr>
        <p:txBody>
          <a:bodyPr/>
          <a:lstStyle/>
          <a:p>
            <a:endParaRPr lang="en-US" dirty="0"/>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6700D9A6-20FC-457D-B102-AAEF490DE61F}" type="datetimeFigureOut">
              <a:rPr lang="en-US" smtClean="0"/>
              <a:t>11/1/2019</a:t>
            </a:fld>
            <a:endParaRPr lang="en-US" dirty="0"/>
          </a:p>
        </p:txBody>
      </p:sp>
      <p:sp>
        <p:nvSpPr>
          <p:cNvPr id="27" name="عنصر نائب لرقم الشريحة 26"/>
          <p:cNvSpPr>
            <a:spLocks noGrp="1"/>
          </p:cNvSpPr>
          <p:nvPr>
            <p:ph type="sldNum" sz="quarter" idx="11"/>
          </p:nvPr>
        </p:nvSpPr>
        <p:spPr/>
        <p:txBody>
          <a:bodyPr rtlCol="0"/>
          <a:lstStyle/>
          <a:p>
            <a:fld id="{603FD7CA-428B-47EF-B380-B8FAECDE07BC}" type="slidenum">
              <a:rPr lang="en-US" smtClean="0"/>
              <a:t>‹#›</a:t>
            </a:fld>
            <a:endParaRPr lang="en-US" dirty="0"/>
          </a:p>
        </p:txBody>
      </p:sp>
      <p:sp>
        <p:nvSpPr>
          <p:cNvPr id="28" name="عنصر نائب للتذييل 27"/>
          <p:cNvSpPr>
            <a:spLocks noGrp="1"/>
          </p:cNvSpPr>
          <p:nvPr>
            <p:ph type="ftr" sz="quarter" idx="12"/>
          </p:nvPr>
        </p:nvSpPr>
        <p:spPr/>
        <p:txBody>
          <a:bodyPr rtlCol="0"/>
          <a:lstStyle/>
          <a:p>
            <a:endParaRPr lang="en-US" dirty="0"/>
          </a:p>
        </p:txBody>
      </p:sp>
    </p:spTree>
  </p:cSld>
  <p:clrMapOvr>
    <a:masterClrMapping/>
  </p:clrMapOvr>
  <p:transition spd="slow">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6700D9A6-20FC-457D-B102-AAEF490DE61F}" type="datetimeFigureOut">
              <a:rPr lang="en-US" smtClean="0"/>
              <a:t>11/1/2019</a:t>
            </a:fld>
            <a:endParaRPr lang="en-US" dirty="0"/>
          </a:p>
        </p:txBody>
      </p:sp>
      <p:sp>
        <p:nvSpPr>
          <p:cNvPr id="4" name="عنصر نائب للتذييل 3"/>
          <p:cNvSpPr>
            <a:spLocks noGrp="1"/>
          </p:cNvSpPr>
          <p:nvPr>
            <p:ph type="ftr" sz="quarter" idx="11"/>
          </p:nvPr>
        </p:nvSpPr>
        <p:spPr>
          <a:xfrm>
            <a:off x="5257800" y="612648"/>
            <a:ext cx="1325880" cy="457200"/>
          </a:xfrm>
        </p:spPr>
        <p:txBody>
          <a:bodyPr/>
          <a:lstStyle/>
          <a:p>
            <a:endParaRPr lang="en-US" dirty="0"/>
          </a:p>
        </p:txBody>
      </p:sp>
      <p:sp>
        <p:nvSpPr>
          <p:cNvPr id="5" name="عنصر نائب لرقم الشريحة 4"/>
          <p:cNvSpPr>
            <a:spLocks noGrp="1"/>
          </p:cNvSpPr>
          <p:nvPr>
            <p:ph type="sldNum" sz="quarter" idx="12"/>
          </p:nvPr>
        </p:nvSpPr>
        <p:spPr>
          <a:xfrm>
            <a:off x="8174736" y="2272"/>
            <a:ext cx="762000" cy="365760"/>
          </a:xfrm>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700D9A6-20FC-457D-B102-AAEF490DE61F}" type="datetimeFigureOut">
              <a:rPr lang="en-US" smtClean="0"/>
              <a:t>11/1/2019</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603FD7CA-428B-47EF-B380-B8FAECDE07BC}" type="slidenum">
              <a:rPr lang="en-US" smtClean="0"/>
              <a:t>‹#›</a:t>
            </a:fld>
            <a:endParaRPr lang="en-US" dirty="0"/>
          </a:p>
        </p:txBody>
      </p:sp>
    </p:spTree>
  </p:cSld>
  <p:clrMapOvr>
    <a:masterClrMapping/>
  </p:clrMapOvr>
  <p:transition spd="slow">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700D9A6-20FC-457D-B102-AAEF490DE61F}" type="datetimeFigureOut">
              <a:rPr lang="en-US" smtClean="0"/>
              <a:t>11/1/2019</a:t>
            </a:fld>
            <a:endParaRPr lang="en-US" dirty="0"/>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3FD7CA-428B-47EF-B380-B8FAECDE07B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amera.wav" builtIn="1"/>
      </p:stSnd>
    </p:sndAc>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غزوة خيبر</a:t>
            </a:r>
            <a:endParaRPr lang="en-US" dirty="0"/>
          </a:p>
        </p:txBody>
      </p:sp>
      <p:sp>
        <p:nvSpPr>
          <p:cNvPr id="3" name="عنوان فرعي 2"/>
          <p:cNvSpPr>
            <a:spLocks noGrp="1"/>
          </p:cNvSpPr>
          <p:nvPr>
            <p:ph type="subTitle" idx="1"/>
          </p:nvPr>
        </p:nvSpPr>
        <p:spPr/>
        <p:txBody>
          <a:bodyPr/>
          <a:lstStyle/>
          <a:p>
            <a:r>
              <a:rPr lang="ar-IQ" dirty="0" smtClean="0"/>
              <a:t>اعداد</a:t>
            </a:r>
            <a:endParaRPr lang="ar-IQ" dirty="0" smtClean="0"/>
          </a:p>
          <a:p>
            <a:r>
              <a:rPr lang="ar-IQ" dirty="0" smtClean="0"/>
              <a:t>ا.م </a:t>
            </a:r>
            <a:r>
              <a:rPr lang="ar-IQ" dirty="0" err="1" smtClean="0"/>
              <a:t>د</a:t>
            </a:r>
            <a:r>
              <a:rPr lang="ar-IQ" dirty="0" smtClean="0"/>
              <a:t> خالد احمد </a:t>
            </a:r>
            <a:r>
              <a:rPr lang="ar-IQ" dirty="0" smtClean="0"/>
              <a:t>العيثاوي</a:t>
            </a:r>
            <a:endParaRPr lang="ar-IQ" dirty="0" smtClean="0"/>
          </a:p>
        </p:txBody>
      </p:sp>
    </p:spTree>
  </p:cSld>
  <p:clrMapOvr>
    <a:masterClrMapping/>
  </p:clrMapOvr>
  <p:transition spd="slow">
    <p:dissolve/>
    <p:sndAc>
      <p:stSnd>
        <p:snd r:embed="rId2" name="camera.wav" builtIn="1"/>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خامسها</a:t>
            </a:r>
            <a:r>
              <a:rPr lang="ar-IQ" b="1" dirty="0"/>
              <a:t>: (مشروعية تقبيل القادم والتزامه) ، وهو مما لا نعلم فيه خلافا معتدا </a:t>
            </a:r>
            <a:r>
              <a:rPr lang="ar-IQ" b="1" dirty="0"/>
              <a:t>به</a:t>
            </a:r>
            <a:r>
              <a:rPr lang="ar-IQ" b="1" dirty="0"/>
              <a:t> إذا كان قادما من سفر أو طال العهد </a:t>
            </a:r>
            <a:r>
              <a:rPr lang="ar-IQ" b="1" dirty="0"/>
              <a:t>به</a:t>
            </a:r>
            <a:r>
              <a:rPr lang="ar-IQ" b="1" dirty="0"/>
              <a:t>، واستدل العلماء في ذلك بتقبيل رسول الله صلّى الله عليه وسلم جعفر بن أبي طالب بين عينيه والتزامه إياه عند قدومه من الحبشة</a:t>
            </a:r>
            <a:endParaRPr lang="en-US" dirty="0"/>
          </a:p>
        </p:txBody>
      </p:sp>
    </p:spTree>
  </p:cSld>
  <p:clrMapOvr>
    <a:masterClrMapping/>
  </p:clrMapOvr>
  <p:transition spd="slow">
    <p:dissolve/>
    <p:sndAc>
      <p:stSnd>
        <p:snd r:embed="rId2" name="camera.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سادسها</a:t>
            </a:r>
            <a:r>
              <a:rPr lang="ar-IQ" b="1" dirty="0"/>
              <a:t>: (حرمة ربا الفضل في </a:t>
            </a:r>
            <a:r>
              <a:rPr lang="ar-IQ" b="1" dirty="0"/>
              <a:t>المطعومات</a:t>
            </a:r>
            <a:r>
              <a:rPr lang="ar-IQ" b="1" dirty="0"/>
              <a:t>) ، وهو أن يتبادل اثنان </a:t>
            </a:r>
            <a:r>
              <a:rPr lang="ar-IQ" b="1" dirty="0"/>
              <a:t>مطعومين</a:t>
            </a:r>
            <a:r>
              <a:rPr lang="ar-IQ" b="1" dirty="0"/>
              <a:t> من جنس واحد مع تفاضل بينهما.</a:t>
            </a:r>
            <a:endParaRPr lang="en-US" dirty="0"/>
          </a:p>
        </p:txBody>
      </p:sp>
    </p:spTree>
  </p:cSld>
  <p:clrMapOvr>
    <a:masterClrMapping/>
  </p:clrMapOvr>
  <p:transition spd="slow">
    <p:dissolve/>
    <p:sndAc>
      <p:stSnd>
        <p:snd r:embed="rId2" name="camera.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شكرا</a:t>
            </a:r>
            <a:endParaRPr lang="en-US" dirty="0"/>
          </a:p>
        </p:txBody>
      </p:sp>
      <p:sp>
        <p:nvSpPr>
          <p:cNvPr id="3" name="عنصر نائب للمحتوى 2"/>
          <p:cNvSpPr>
            <a:spLocks noGrp="1"/>
          </p:cNvSpPr>
          <p:nvPr>
            <p:ph idx="1"/>
          </p:nvPr>
        </p:nvSpPr>
        <p:spPr/>
        <p:txBody>
          <a:bodyPr>
            <a:normAutofit/>
          </a:bodyPr>
          <a:lstStyle/>
          <a:p>
            <a:pPr algn="ctr">
              <a:buNone/>
            </a:pPr>
            <a:r>
              <a:rPr lang="ar-IQ" sz="4400" dirty="0" smtClean="0"/>
              <a:t>لحسن الاستماع</a:t>
            </a:r>
            <a:endParaRPr lang="en-US" sz="4400" dirty="0"/>
          </a:p>
        </p:txBody>
      </p:sp>
    </p:spTree>
  </p:cSld>
  <p:clrMapOvr>
    <a:masterClrMapping/>
  </p:clrMapOvr>
  <p:transition spd="slow">
    <p:dissolve/>
    <p:sndAc>
      <p:stSnd>
        <p:snd r:embed="rId2" name="camera.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تاريخها</a:t>
            </a:r>
            <a:endParaRPr lang="en-US" dirty="0"/>
          </a:p>
        </p:txBody>
      </p:sp>
      <p:sp>
        <p:nvSpPr>
          <p:cNvPr id="3" name="عنصر نائب للمحتوى 2"/>
          <p:cNvSpPr>
            <a:spLocks noGrp="1"/>
          </p:cNvSpPr>
          <p:nvPr>
            <p:ph idx="1"/>
          </p:nvPr>
        </p:nvSpPr>
        <p:spPr/>
        <p:txBody>
          <a:bodyPr/>
          <a:lstStyle/>
          <a:p>
            <a:pPr algn="r" rtl="1"/>
            <a:r>
              <a:rPr lang="ar-IQ" b="1" dirty="0"/>
              <a:t>سار النّبي صلّى الله عليه وسلم إلى خيبر، في أواخر المحرم للسنة السابعة من الهجرة، وخيبر مدينة كبيرة ذات حصون ومزارع تقع على بعد مئة ميل شمال المدينة جهة الشام</a:t>
            </a:r>
            <a:endParaRPr lang="en-US" dirty="0"/>
          </a:p>
        </p:txBody>
      </p:sp>
    </p:spTree>
  </p:cSld>
  <p:clrMapOvr>
    <a:masterClrMapping/>
  </p:clrMapOvr>
  <p:transition spd="slow">
    <p:dissolve/>
    <p:sndAc>
      <p:stSnd>
        <p:snd r:embed="rId2" name="camera.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عدد المسلمين</a:t>
            </a:r>
            <a:endParaRPr lang="en-US" dirty="0"/>
          </a:p>
        </p:txBody>
      </p:sp>
      <p:sp>
        <p:nvSpPr>
          <p:cNvPr id="3" name="عنصر نائب للمحتوى 2"/>
          <p:cNvSpPr>
            <a:spLocks noGrp="1"/>
          </p:cNvSpPr>
          <p:nvPr>
            <p:ph idx="1"/>
          </p:nvPr>
        </p:nvSpPr>
        <p:spPr/>
        <p:txBody>
          <a:bodyPr/>
          <a:lstStyle/>
          <a:p>
            <a:pPr algn="r" rtl="1"/>
            <a:r>
              <a:rPr lang="ar-IQ" b="1" dirty="0"/>
              <a:t>كان مع النّبي صلّى الله عليه وسلم في هذه الغزوة ألف وأربع مئة مقاتل ما بين فارس وراجل</a:t>
            </a:r>
            <a:r>
              <a:rPr lang="ar-IQ" b="1" dirty="0" smtClean="0"/>
              <a:t>.</a:t>
            </a:r>
          </a:p>
          <a:p>
            <a:pPr algn="r" rtl="1"/>
            <a:r>
              <a:rPr lang="ar-IQ" b="1" dirty="0"/>
              <a:t>غزوة خيبر أول غزوة بدأها رسول الله صلّى الله عليه وسلم وأغار </a:t>
            </a:r>
            <a:r>
              <a:rPr lang="ar-IQ" b="1" dirty="0"/>
              <a:t>بها</a:t>
            </a:r>
            <a:r>
              <a:rPr lang="ar-IQ" b="1" dirty="0"/>
              <a:t> فجأة على اليهود الذين استوطنوا بقاع خيبر، دون أن </a:t>
            </a:r>
            <a:r>
              <a:rPr lang="ar-IQ" b="1" dirty="0"/>
              <a:t>يبدأوا</a:t>
            </a:r>
            <a:r>
              <a:rPr lang="ar-IQ" b="1" dirty="0"/>
              <a:t> المسلمين بأي محاربة أو قتال</a:t>
            </a:r>
            <a:endParaRPr lang="en-US" dirty="0"/>
          </a:p>
        </p:txBody>
      </p:sp>
    </p:spTree>
  </p:cSld>
  <p:clrMapOvr>
    <a:masterClrMapping/>
  </p:clrMapOvr>
  <p:transition spd="slow">
    <p:dissolve/>
    <p:sndAc>
      <p:stSnd>
        <p:snd r:embed="rId2" name="camera.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سببها</a:t>
            </a:r>
            <a:endParaRPr lang="en-US" dirty="0"/>
          </a:p>
        </p:txBody>
      </p:sp>
      <p:sp>
        <p:nvSpPr>
          <p:cNvPr id="3" name="عنصر نائب للمحتوى 2"/>
          <p:cNvSpPr>
            <a:spLocks noGrp="1"/>
          </p:cNvSpPr>
          <p:nvPr>
            <p:ph idx="1"/>
          </p:nvPr>
        </p:nvSpPr>
        <p:spPr/>
        <p:txBody>
          <a:bodyPr>
            <a:normAutofit/>
          </a:bodyPr>
          <a:lstStyle/>
          <a:p>
            <a:pPr algn="r" rtl="1"/>
            <a:r>
              <a:rPr lang="ar-IQ" b="1" dirty="0"/>
              <a:t>لقد كان السبب الوحيد لها هو دعوة اليهود إلى الإسلام، ومحاربتهم على كفرهم وعنادهم عن قبول الحق وأحقادهم </a:t>
            </a:r>
            <a:r>
              <a:rPr lang="ar-IQ" b="1" dirty="0"/>
              <a:t>المعتلجة</a:t>
            </a:r>
            <a:r>
              <a:rPr lang="ar-IQ" b="1" dirty="0"/>
              <a:t> في صدورهم على الرغم من الدعوة السلمية التي قامت مدة طويلة على الأدلة والبراهين. ولذلك بات رسول الله صلّى الله عليه وسلم الليلة الأولى من وصوله إلى خيبر دون أن يشعر أحدا بوجوده أو أن يقاتل أحدا، وانتظر حتى إذا أصبح ولم يسمع أذانا إلى الصلاة- وهي الشعيرة الإسلامية الكبرى- أغار عليهم وقاتلهم على ذلك. وقد قلنا إنه كان إذا غزا قوما لم يغر عليهم حتى يصبح، فإن سمع أذانا أمسك، وإن لم يسمع أذانا أغار</a:t>
            </a:r>
            <a:endParaRPr lang="en-US" dirty="0"/>
          </a:p>
        </p:txBody>
      </p:sp>
    </p:spTree>
  </p:cSld>
  <p:clrMapOvr>
    <a:masterClrMapping/>
  </p:clrMapOvr>
  <p:transition spd="slow">
    <p:dissolve/>
    <p:sndAc>
      <p:stSnd>
        <p:snd r:embed="rId2" name="camera.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العبر والعظات</a:t>
            </a:r>
            <a:endParaRPr lang="en-US" dirty="0"/>
          </a:p>
        </p:txBody>
      </p:sp>
      <p:sp>
        <p:nvSpPr>
          <p:cNvPr id="3" name="عنصر نائب للمحتوى 2"/>
          <p:cNvSpPr>
            <a:spLocks noGrp="1"/>
          </p:cNvSpPr>
          <p:nvPr>
            <p:ph idx="1"/>
          </p:nvPr>
        </p:nvSpPr>
        <p:spPr/>
        <p:txBody>
          <a:bodyPr>
            <a:normAutofit/>
          </a:bodyPr>
          <a:lstStyle/>
          <a:p>
            <a:pPr algn="r" rtl="1"/>
            <a:r>
              <a:rPr lang="ar-IQ" b="1" dirty="0"/>
              <a:t>لقد كانت الغزوات السابقة كلها قائمة على أسباب دفاعية، اقتضت المسلمين أن يدافعوا </a:t>
            </a:r>
            <a:r>
              <a:rPr lang="ar-IQ" b="1" dirty="0"/>
              <a:t>بها</a:t>
            </a:r>
            <a:r>
              <a:rPr lang="ar-IQ" b="1" dirty="0"/>
              <a:t> عن وجودهم وأن يردوا </a:t>
            </a:r>
            <a:r>
              <a:rPr lang="ar-IQ" b="1" dirty="0"/>
              <a:t>بها</a:t>
            </a:r>
            <a:r>
              <a:rPr lang="ar-IQ" b="1" dirty="0"/>
              <a:t> هجمات </a:t>
            </a:r>
            <a:r>
              <a:rPr lang="ar-IQ" b="1" dirty="0" smtClean="0"/>
              <a:t>أعدائهم </a:t>
            </a:r>
          </a:p>
          <a:p>
            <a:pPr algn="r" rtl="1"/>
            <a:r>
              <a:rPr lang="ar-IQ" b="1" dirty="0" smtClean="0"/>
              <a:t>أما </a:t>
            </a:r>
            <a:r>
              <a:rPr lang="ar-IQ" b="1" dirty="0"/>
              <a:t>هذه الغزوة، وهي أول غزوة تأتي بعد وقعة بني قريظة وصلح الحديبية، فإن لها وضعا آخر، وإنها لتختلف اختلافا جوهريا عن تلك التي كانت من قبلها، وهي تدل بذلك على أن الدعوة الإسلامية قد دخلت في مرحلة جديدة من بعد صلح الحديبية.</a:t>
            </a:r>
            <a:r>
              <a:rPr lang="ar-IQ" dirty="0" smtClean="0"/>
              <a:t/>
            </a:r>
            <a:br>
              <a:rPr lang="ar-IQ" dirty="0" smtClean="0"/>
            </a:br>
            <a:endParaRPr lang="en-US" dirty="0"/>
          </a:p>
        </p:txBody>
      </p:sp>
    </p:spTree>
  </p:cSld>
  <p:clrMapOvr>
    <a:masterClrMapping/>
  </p:clrMapOvr>
  <p:transition spd="slow">
    <p:dissolve/>
    <p:sndAc>
      <p:stSnd>
        <p:snd r:embed="rId2" name="camera.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t>الاحكام</a:t>
            </a:r>
            <a:r>
              <a:rPr lang="ar-IQ" dirty="0" smtClean="0"/>
              <a:t> والدلالات </a:t>
            </a:r>
            <a:endParaRPr lang="en-US" dirty="0"/>
          </a:p>
        </p:txBody>
      </p:sp>
      <p:sp>
        <p:nvSpPr>
          <p:cNvPr id="3" name="عنصر نائب للمحتوى 2"/>
          <p:cNvSpPr>
            <a:spLocks noGrp="1"/>
          </p:cNvSpPr>
          <p:nvPr>
            <p:ph idx="1"/>
          </p:nvPr>
        </p:nvSpPr>
        <p:spPr/>
        <p:txBody>
          <a:bodyPr/>
          <a:lstStyle/>
          <a:p>
            <a:pPr algn="r" rtl="1"/>
            <a:r>
              <a:rPr lang="ar-IQ" b="1" dirty="0"/>
              <a:t>أولها: (جواز الإغارة على من بلغتهم الدعوة الإسلامية وحقيقتها، بدون إنذار سابق أو دعوة مجددة) ، وهو مذهب الشافعية وجمهور الفقهاء، فذلك ما فعله رسول الله صلّى الله عليه وسلم في إغارته على خيبر. وأما بلوغ الدعوة وتفهّم الإسلام فهما صحيحا على وجهه فهو شرط بالاتفاق.</a:t>
            </a:r>
            <a:endParaRPr lang="en-US" dirty="0"/>
          </a:p>
        </p:txBody>
      </p:sp>
    </p:spTree>
  </p:cSld>
  <p:clrMapOvr>
    <a:masterClrMapping/>
  </p:clrMapOvr>
  <p:transition spd="slow">
    <p:dissolve/>
    <p:sndAc>
      <p:stSnd>
        <p:snd r:embed="rId2" name="camera.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(تقسيم الغنائم على الأساس الذي ورد ذكره) ، وهو تقسيم أربعة أخماسها بين الغانمين يعطى للراجل سهم، وللفارس ثلاثة أسهم؛ سهم له واثنان </a:t>
            </a:r>
            <a:r>
              <a:rPr lang="ar-IQ" b="1" dirty="0" smtClean="0"/>
              <a:t>لفرسه </a:t>
            </a:r>
            <a:r>
              <a:rPr lang="ar-IQ" b="1" dirty="0"/>
              <a:t>والخمس الباقي يوزع أخماسا على من نصت عليهم الآية القرآنية: وَاعْلَمُوا أَنَّما غَنِمْتُمْ مِنْ شَيْءٍ فَأَنَّ لِلَّهِ خُمُسَهُ وَلِلرَّسُولِ وَلِذِي الْقُرْبى وَالْيَتامى وَالْمَساكِينِ وَابْنِ السَّبِيلِ [الأنفال 8/ 41] ، وسهم رسول الله صلّى الله عليه وسلم من هذا الخمس يوزع من بعده على مصالح المسلمين </a:t>
            </a:r>
            <a:endParaRPr lang="en-US" dirty="0"/>
          </a:p>
        </p:txBody>
      </p:sp>
    </p:spTree>
  </p:cSld>
  <p:clrMapOvr>
    <a:masterClrMapping/>
  </p:clrMapOvr>
  <p:transition spd="slow">
    <p:dissolve/>
    <p:sndAc>
      <p:stSnd>
        <p:snd r:embed="rId2" name="camera.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ثالثها: (جواز إشراك غير المقاتلين في الغنيمة ممن حضر مكان القتال) ، وذلك بعد استئذان أصحاب الحق فيها. فقد أشرك النبي صلّى الله عليه وسلم جعفر بن أبي طالب ومن معه في الغنائم، بإذن من الصحابة، حينما عادوا من الحبشة واليمن</a:t>
            </a:r>
            <a:endParaRPr lang="en-US" dirty="0"/>
          </a:p>
        </p:txBody>
      </p:sp>
    </p:spTree>
  </p:cSld>
  <p:clrMapOvr>
    <a:masterClrMapping/>
  </p:clrMapOvr>
  <p:transition spd="slow">
    <p:dissolve/>
    <p:sndAc>
      <p:stSnd>
        <p:snd r:embed="rId2" name="camera.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r" rtl="1"/>
            <a:r>
              <a:rPr lang="ar-IQ" b="1" dirty="0"/>
              <a:t>رابعها</a:t>
            </a:r>
            <a:r>
              <a:rPr lang="ar-IQ" b="1" dirty="0"/>
              <a:t>: (مشروعية عقد </a:t>
            </a:r>
            <a:r>
              <a:rPr lang="ar-IQ" b="1" dirty="0"/>
              <a:t>المساقاة</a:t>
            </a:r>
            <a:r>
              <a:rPr lang="ar-IQ" b="1" dirty="0"/>
              <a:t>) ، وهي أن يعامل مالك الأرض غيره على ما فيها من شجر </a:t>
            </a:r>
            <a:r>
              <a:rPr lang="ar-IQ" b="1" dirty="0"/>
              <a:t>ليتعهده</a:t>
            </a:r>
            <a:r>
              <a:rPr lang="ar-IQ" b="1" dirty="0"/>
              <a:t> بالسقي والتربية على أن الثمار تكون بينهما، </a:t>
            </a:r>
            <a:endParaRPr lang="en-US" dirty="0"/>
          </a:p>
        </p:txBody>
      </p:sp>
    </p:spTree>
  </p:cSld>
  <p:clrMapOvr>
    <a:masterClrMapping/>
  </p:clrMapOvr>
  <p:transition spd="slow">
    <p:dissolve/>
    <p:sndAc>
      <p:stSnd>
        <p:snd r:embed="rId2" name="camera.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TotalTime>
  <Words>289</Words>
  <Application>Microsoft Office PowerPoint</Application>
  <PresentationFormat>عرض على الشاشة (3:4)‏</PresentationFormat>
  <Paragraphs>22</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حضري</vt:lpstr>
      <vt:lpstr>غزوة خيبر</vt:lpstr>
      <vt:lpstr>تاريخها</vt:lpstr>
      <vt:lpstr>عدد المسلمين</vt:lpstr>
      <vt:lpstr>سببها</vt:lpstr>
      <vt:lpstr>العبر والعظات</vt:lpstr>
      <vt:lpstr>الاحكام والدلالات </vt:lpstr>
      <vt:lpstr>الشريحة 7</vt:lpstr>
      <vt:lpstr>الشريحة 8</vt:lpstr>
      <vt:lpstr>الشريحة 9</vt:lpstr>
      <vt:lpstr>الشريحة 10</vt:lpstr>
      <vt:lpstr>الشريحة 11</vt:lpstr>
      <vt:lpstr>شكرا</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غزوة خيبر</dc:title>
  <dc:creator>Shamfuture</dc:creator>
  <cp:lastModifiedBy>Shamfuture</cp:lastModifiedBy>
  <cp:revision>2</cp:revision>
  <dcterms:created xsi:type="dcterms:W3CDTF">2019-11-01T18:24:22Z</dcterms:created>
  <dcterms:modified xsi:type="dcterms:W3CDTF">2019-11-01T18:36:49Z</dcterms:modified>
</cp:coreProperties>
</file>