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616ADD-E6CA-48E1-81E7-101DBF5B8A6A}" type="datetimeFigureOut">
              <a:rPr lang="en-US" smtClean="0"/>
              <a:t>2/22/2019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FABCE2-4C93-410A-BBC3-B5C2C6071F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616ADD-E6CA-48E1-81E7-101DBF5B8A6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616ADD-E6CA-48E1-81E7-101DBF5B8A6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616ADD-E6CA-48E1-81E7-101DBF5B8A6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616ADD-E6CA-48E1-81E7-101DBF5B8A6A}"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BCE2-4C93-410A-BBC3-B5C2C6071F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616ADD-E6CA-48E1-81E7-101DBF5B8A6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616ADD-E6CA-48E1-81E7-101DBF5B8A6A}"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616ADD-E6CA-48E1-81E7-101DBF5B8A6A}"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16ADD-E6CA-48E1-81E7-101DBF5B8A6A}"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616ADD-E6CA-48E1-81E7-101DBF5B8A6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BCE2-4C93-410A-BBC3-B5C2C6071F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616ADD-E6CA-48E1-81E7-101DBF5B8A6A}"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FABCE2-4C93-410A-BBC3-B5C2C6071F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616ADD-E6CA-48E1-81E7-101DBF5B8A6A}" type="datetimeFigureOut">
              <a:rPr lang="en-US" smtClean="0"/>
              <a:t>2/22/2019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FABCE2-4C93-410A-BBC3-B5C2C6071F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Story </a:t>
            </a:r>
            <a:br>
              <a:rPr lang="en-US" dirty="0" smtClean="0"/>
            </a:br>
            <a:r>
              <a:rPr lang="en-US" dirty="0" smtClean="0"/>
              <a:t>Second Year Classes </a:t>
            </a:r>
            <a:endParaRPr lang="en-US" dirty="0"/>
          </a:p>
        </p:txBody>
      </p:sp>
      <p:sp>
        <p:nvSpPr>
          <p:cNvPr id="3" name="Subtitle 2"/>
          <p:cNvSpPr>
            <a:spLocks noGrp="1"/>
          </p:cNvSpPr>
          <p:nvPr>
            <p:ph type="subTitle" idx="1"/>
          </p:nvPr>
        </p:nvSpPr>
        <p:spPr/>
        <p:txBody>
          <a:bodyPr/>
          <a:lstStyle/>
          <a:p>
            <a:r>
              <a:rPr lang="en-US" dirty="0" err="1" smtClean="0"/>
              <a:t>Assist.Prof.Asmaa.Mukaram.Saeed</a:t>
            </a:r>
            <a:r>
              <a:rPr lang="en-US" dirty="0" smtClean="0"/>
              <a:t> </a:t>
            </a:r>
            <a:endParaRPr lang="en-US" dirty="0"/>
          </a:p>
        </p:txBody>
      </p:sp>
    </p:spTree>
    <p:extLst>
      <p:ext uri="{BB962C8B-B14F-4D97-AF65-F5344CB8AC3E}">
        <p14:creationId xmlns:p14="http://schemas.microsoft.com/office/powerpoint/2010/main" val="1380880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21" y="685800"/>
            <a:ext cx="8534400" cy="1754326"/>
          </a:xfrm>
          <a:prstGeom prst="rect">
            <a:avLst/>
          </a:prstGeom>
        </p:spPr>
        <p:txBody>
          <a:bodyPr wrap="square">
            <a:spAutoFit/>
          </a:bodyPr>
          <a:lstStyle/>
          <a:p>
            <a:r>
              <a:rPr lang="en-US" dirty="0" smtClean="0"/>
              <a:t>The common superstition about black cats, which his wife believes, is that they are</a:t>
            </a:r>
          </a:p>
          <a:p>
            <a:endParaRPr lang="en-US" dirty="0" smtClean="0"/>
          </a:p>
          <a:p>
            <a:r>
              <a:rPr lang="en-US" dirty="0" smtClean="0"/>
              <a:t>bad luck</a:t>
            </a:r>
          </a:p>
          <a:p>
            <a:r>
              <a:rPr lang="en-US" dirty="0" smtClean="0"/>
              <a:t>witches in disguise</a:t>
            </a:r>
          </a:p>
          <a:p>
            <a:r>
              <a:rPr lang="en-US" dirty="0" smtClean="0"/>
              <a:t>good luck</a:t>
            </a:r>
          </a:p>
          <a:p>
            <a:r>
              <a:rPr lang="en-US" dirty="0" smtClean="0"/>
              <a:t>able to cast spells</a:t>
            </a:r>
            <a:endParaRPr lang="en-US" dirty="0"/>
          </a:p>
        </p:txBody>
      </p:sp>
      <p:sp>
        <p:nvSpPr>
          <p:cNvPr id="3" name="Rectangle 2"/>
          <p:cNvSpPr/>
          <p:nvPr/>
        </p:nvSpPr>
        <p:spPr>
          <a:xfrm>
            <a:off x="17721" y="2413338"/>
            <a:ext cx="9126279" cy="1754326"/>
          </a:xfrm>
          <a:prstGeom prst="rect">
            <a:avLst/>
          </a:prstGeom>
        </p:spPr>
        <p:txBody>
          <a:bodyPr wrap="square">
            <a:spAutoFit/>
          </a:bodyPr>
          <a:lstStyle/>
          <a:p>
            <a:r>
              <a:rPr lang="en-US" dirty="0" smtClean="0"/>
              <a:t>Which kind of animal did the narrator and his wife NOT have when they first got married?</a:t>
            </a:r>
          </a:p>
          <a:p>
            <a:endParaRPr lang="en-US" dirty="0" smtClean="0"/>
          </a:p>
          <a:p>
            <a:r>
              <a:rPr lang="en-US" dirty="0" smtClean="0"/>
              <a:t>goldfish</a:t>
            </a:r>
          </a:p>
          <a:p>
            <a:r>
              <a:rPr lang="en-US" dirty="0" smtClean="0"/>
              <a:t>hamster</a:t>
            </a:r>
          </a:p>
          <a:p>
            <a:r>
              <a:rPr lang="en-US" dirty="0" smtClean="0"/>
              <a:t>rabbit</a:t>
            </a:r>
          </a:p>
          <a:p>
            <a:r>
              <a:rPr lang="en-US" dirty="0" smtClean="0"/>
              <a:t>monkey</a:t>
            </a:r>
            <a:endParaRPr lang="en-US" dirty="0"/>
          </a:p>
        </p:txBody>
      </p:sp>
      <p:sp>
        <p:nvSpPr>
          <p:cNvPr id="4" name="Rectangle 3"/>
          <p:cNvSpPr/>
          <p:nvPr/>
        </p:nvSpPr>
        <p:spPr>
          <a:xfrm>
            <a:off x="17721" y="4167664"/>
            <a:ext cx="8669079" cy="1754326"/>
          </a:xfrm>
          <a:prstGeom prst="rect">
            <a:avLst/>
          </a:prstGeom>
        </p:spPr>
        <p:txBody>
          <a:bodyPr wrap="square">
            <a:spAutoFit/>
          </a:bodyPr>
          <a:lstStyle/>
          <a:p>
            <a:r>
              <a:rPr lang="en-US" dirty="0" smtClean="0"/>
              <a:t>The police arrive at the narrator's house how many days after the murder?</a:t>
            </a:r>
          </a:p>
          <a:p>
            <a:endParaRPr lang="en-US" dirty="0" smtClean="0"/>
          </a:p>
          <a:p>
            <a:r>
              <a:rPr lang="en-US" dirty="0" smtClean="0"/>
              <a:t>one</a:t>
            </a:r>
          </a:p>
          <a:p>
            <a:r>
              <a:rPr lang="en-US" dirty="0" smtClean="0"/>
              <a:t>three</a:t>
            </a:r>
          </a:p>
          <a:p>
            <a:r>
              <a:rPr lang="en-US" dirty="0" smtClean="0"/>
              <a:t>four</a:t>
            </a:r>
          </a:p>
          <a:p>
            <a:r>
              <a:rPr lang="en-US" dirty="0" smtClean="0"/>
              <a:t>two</a:t>
            </a:r>
            <a:endParaRPr lang="en-US" dirty="0"/>
          </a:p>
        </p:txBody>
      </p:sp>
    </p:spTree>
    <p:extLst>
      <p:ext uri="{BB962C8B-B14F-4D97-AF65-F5344CB8AC3E}">
        <p14:creationId xmlns:p14="http://schemas.microsoft.com/office/powerpoint/2010/main" val="344771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26" y="2209800"/>
            <a:ext cx="91440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438400" y="990600"/>
            <a:ext cx="4454361" cy="1015663"/>
          </a:xfrm>
          <a:prstGeom prst="rect">
            <a:avLst/>
          </a:prstGeom>
        </p:spPr>
        <p:txBody>
          <a:bodyPr wrap="none">
            <a:spAutoFit/>
          </a:bodyPr>
          <a:lstStyle/>
          <a:p>
            <a:r>
              <a:rPr lang="en-US" sz="6000" b="1" dirty="0" smtClean="0"/>
              <a:t>The Black Cat</a:t>
            </a:r>
            <a:endParaRPr lang="en-US" sz="6000" b="1" dirty="0"/>
          </a:p>
        </p:txBody>
      </p:sp>
    </p:spTree>
    <p:extLst>
      <p:ext uri="{BB962C8B-B14F-4D97-AF65-F5344CB8AC3E}">
        <p14:creationId xmlns:p14="http://schemas.microsoft.com/office/powerpoint/2010/main" val="77210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398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4862870"/>
          </a:xfrm>
          <a:prstGeom prst="rect">
            <a:avLst/>
          </a:prstGeom>
        </p:spPr>
        <p:txBody>
          <a:bodyPr wrap="square">
            <a:spAutoFit/>
          </a:bodyPr>
          <a:lstStyle/>
          <a:p>
            <a:pPr algn="ctr"/>
            <a:r>
              <a:rPr lang="en-US" sz="5400" b="1" dirty="0" smtClean="0">
                <a:solidFill>
                  <a:srgbClr val="FF0000"/>
                </a:solidFill>
              </a:rPr>
              <a:t> Gothic Fiction</a:t>
            </a:r>
          </a:p>
          <a:p>
            <a:pPr algn="just"/>
            <a:r>
              <a:rPr lang="en-US" sz="3200" dirty="0" smtClean="0"/>
              <a:t>	</a:t>
            </a:r>
            <a:r>
              <a:rPr lang="en-US" sz="3200" dirty="0" smtClean="0">
                <a:solidFill>
                  <a:srgbClr val="C00000"/>
                </a:solidFill>
              </a:rPr>
              <a:t>Horror or Gothic fiction can also be "sensation" fiction, a popular genre in Poe's day. Sensation stories were designed to work on the readers' senses. The characters experience scandalous feelings and desires, commit dire acts, and find themselves in extreme situations. Violence, imprisonment, death, dismemberment, and live burial are meant to shock us into feeling.</a:t>
            </a:r>
            <a:endParaRPr lang="en-US" sz="3200" dirty="0">
              <a:solidFill>
                <a:srgbClr val="C00000"/>
              </a:solidFill>
            </a:endParaRPr>
          </a:p>
        </p:txBody>
      </p:sp>
    </p:spTree>
    <p:extLst>
      <p:ext uri="{BB962C8B-B14F-4D97-AF65-F5344CB8AC3E}">
        <p14:creationId xmlns:p14="http://schemas.microsoft.com/office/powerpoint/2010/main" val="111478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16530"/>
            <a:ext cx="8991600" cy="2554545"/>
          </a:xfrm>
          <a:prstGeom prst="rect">
            <a:avLst/>
          </a:prstGeom>
        </p:spPr>
        <p:txBody>
          <a:bodyPr wrap="square">
            <a:spAutoFit/>
          </a:bodyPr>
          <a:lstStyle/>
          <a:p>
            <a:pPr algn="just"/>
            <a:r>
              <a:rPr lang="en-US" sz="3200" dirty="0" smtClean="0">
                <a:solidFill>
                  <a:srgbClr val="FF0000"/>
                </a:solidFill>
              </a:rPr>
              <a:t>It's one of Poe's shorter stories and one of his most disturbing, focusing on cruelty towards animals, murder, and guilt, and told by an unreliable narrator who's rather difficult to like. You can read 'The Black Cat' here. </a:t>
            </a:r>
            <a:endParaRPr lang="en-US" sz="3200"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819400"/>
            <a:ext cx="57912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194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610600" cy="1938992"/>
          </a:xfrm>
          <a:prstGeom prst="rect">
            <a:avLst/>
          </a:prstGeom>
        </p:spPr>
        <p:txBody>
          <a:bodyPr wrap="square">
            <a:spAutoFit/>
          </a:bodyPr>
          <a:lstStyle/>
          <a:p>
            <a:r>
              <a:rPr lang="en-US" sz="2400" dirty="0" smtClean="0">
                <a:solidFill>
                  <a:srgbClr val="FF0000"/>
                </a:solidFill>
              </a:rPr>
              <a:t>	The Black Cat’ was first published in August 1843 in the Saturday Evening Post. It’s one of Poe’s shorter stories and one of his most disturbing, focusing on cruelty towards animals, murder, and guilt, and told by an unreliable narrator who’s rather difficult to like. You can read ‘The Black Cat’ . </a:t>
            </a:r>
            <a:endParaRPr lang="en-US" sz="2400"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95600"/>
            <a:ext cx="76200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97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14" y="381000"/>
            <a:ext cx="9106786" cy="6186309"/>
          </a:xfrm>
          <a:prstGeom prst="rect">
            <a:avLst/>
          </a:prstGeom>
        </p:spPr>
        <p:txBody>
          <a:bodyPr wrap="square">
            <a:spAutoFit/>
          </a:bodyPr>
          <a:lstStyle/>
          <a:p>
            <a:pPr algn="ctr"/>
            <a:r>
              <a:rPr lang="en-US" sz="4400" b="1" dirty="0" smtClean="0">
                <a:solidFill>
                  <a:srgbClr val="FF0000"/>
                </a:solidFill>
              </a:rPr>
              <a:t>Symbols</a:t>
            </a:r>
          </a:p>
          <a:p>
            <a:r>
              <a:rPr lang="en-US" sz="3200" dirty="0" smtClean="0"/>
              <a:t>	</a:t>
            </a:r>
            <a:r>
              <a:rPr lang="en-US" sz="3200" dirty="0" smtClean="0">
                <a:solidFill>
                  <a:srgbClr val="C00000"/>
                </a:solidFill>
              </a:rPr>
              <a:t>Symbols of rationality and its defeat can be found in the narrator’s horrible act of burying the ax in his wife’s “brain”—a word that emphasizes thinking more than the word “skull” would. In this act, the narrator has in effect extinguished his own rationality, as well as its chief human representative in his sphere. </a:t>
            </a:r>
          </a:p>
          <a:p>
            <a:r>
              <a:rPr lang="en-US" sz="3200" dirty="0">
                <a:solidFill>
                  <a:srgbClr val="C00000"/>
                </a:solidFill>
              </a:rPr>
              <a:t>	</a:t>
            </a:r>
            <a:r>
              <a:rPr lang="en-US" sz="3200" dirty="0" smtClean="0">
                <a:solidFill>
                  <a:srgbClr val="C00000"/>
                </a:solidFill>
              </a:rPr>
              <a:t>Further, when the brick wall is broken down, the black cat is found perched on the corpse’s head, one more indication of the narrator’s guilt (recalling the site of the wound) and its cause.</a:t>
            </a:r>
            <a:endParaRPr lang="en-US" sz="3200" dirty="0">
              <a:solidFill>
                <a:srgbClr val="C00000"/>
              </a:solidFill>
            </a:endParaRPr>
          </a:p>
        </p:txBody>
      </p:sp>
    </p:spTree>
    <p:extLst>
      <p:ext uri="{BB962C8B-B14F-4D97-AF65-F5344CB8AC3E}">
        <p14:creationId xmlns:p14="http://schemas.microsoft.com/office/powerpoint/2010/main" val="35302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534400" cy="5262979"/>
          </a:xfrm>
          <a:prstGeom prst="rect">
            <a:avLst/>
          </a:prstGeom>
        </p:spPr>
        <p:txBody>
          <a:bodyPr wrap="square">
            <a:spAutoFit/>
          </a:bodyPr>
          <a:lstStyle/>
          <a:p>
            <a:pPr algn="just"/>
            <a:r>
              <a:rPr lang="en-US" sz="2800" dirty="0" smtClean="0"/>
              <a:t>	Among the symbols of “humanity of feeling” is the second cat’s marking. It has, in the narrator’s phrasing, “a large, although indefinite splotch of white, covering nearly the whole region of the breast.” </a:t>
            </a:r>
          </a:p>
          <a:p>
            <a:pPr algn="just"/>
            <a:r>
              <a:rPr lang="en-US" sz="2800" dirty="0"/>
              <a:t>	</a:t>
            </a:r>
            <a:r>
              <a:rPr lang="en-US" sz="2800" dirty="0" smtClean="0"/>
              <a:t>Moreover, the cat has, the narrator says, a habit of “fastening its long claws in my dress” to “clamber, in this manner, to my breast.” Finally, the cat will not let him sleep; he awakens with it on his chest: “its vast weight [was] . . . incumbent on my heart!” (Poe’s italics). The repeated references to “bosom” “breast,” and especially “heart” point to the narrator’s fatal deficiency of love and compassion</a:t>
            </a:r>
            <a:endParaRPr lang="en-US" sz="2800" dirty="0"/>
          </a:p>
        </p:txBody>
      </p:sp>
    </p:spTree>
    <p:extLst>
      <p:ext uri="{BB962C8B-B14F-4D97-AF65-F5344CB8AC3E}">
        <p14:creationId xmlns:p14="http://schemas.microsoft.com/office/powerpoint/2010/main" val="80022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14" y="1600200"/>
            <a:ext cx="9144000" cy="3785652"/>
          </a:xfrm>
          <a:prstGeom prst="rect">
            <a:avLst/>
          </a:prstGeom>
        </p:spPr>
        <p:txBody>
          <a:bodyPr wrap="square">
            <a:spAutoFit/>
          </a:bodyPr>
          <a:lstStyle/>
          <a:p>
            <a:r>
              <a:rPr lang="en-US" sz="2800" dirty="0"/>
              <a:t>	</a:t>
            </a:r>
            <a:r>
              <a:rPr lang="en-US" sz="2800" dirty="0" smtClean="0">
                <a:solidFill>
                  <a:srgbClr val="FF0000"/>
                </a:solidFill>
              </a:rPr>
              <a:t> the Narrator's admitted alcoholism ("the Fiend Intemperance"), is apparently the chief cause of his many woes. However, this, too, is treated in a sardonic fashion by Poe. The Narrator explains that his attitude towards his wife and his beloved pets changed once he started drinking:</a:t>
            </a:r>
          </a:p>
          <a:p>
            <a:endParaRPr lang="en-US" sz="2800" dirty="0" smtClean="0">
              <a:solidFill>
                <a:srgbClr val="FF0000"/>
              </a:solidFill>
            </a:endParaRPr>
          </a:p>
          <a:p>
            <a:pPr algn="ctr"/>
            <a:r>
              <a:rPr lang="en-US" sz="2400" dirty="0" smtClean="0">
                <a:solidFill>
                  <a:srgbClr val="FF0000"/>
                </a:solidFill>
              </a:rPr>
              <a:t>I grew, day by day, more moody, more irritable, more regardless of the feelings of others. I suffered myself to use intemperate language to my wife. At length, I even offered her personal violence</a:t>
            </a:r>
            <a:r>
              <a:rPr lang="en-US" sz="2400" dirty="0" smtClean="0"/>
              <a:t>. </a:t>
            </a:r>
            <a:endParaRPr lang="en-US" sz="2400" dirty="0"/>
          </a:p>
        </p:txBody>
      </p:sp>
    </p:spTree>
    <p:extLst>
      <p:ext uri="{BB962C8B-B14F-4D97-AF65-F5344CB8AC3E}">
        <p14:creationId xmlns:p14="http://schemas.microsoft.com/office/powerpoint/2010/main" val="3842645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490</TotalTime>
  <Words>122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Short Story  Second Year Classes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Second Year Classes </dc:title>
  <dc:creator>asmaa</dc:creator>
  <cp:lastModifiedBy>asmaa</cp:lastModifiedBy>
  <cp:revision>25</cp:revision>
  <dcterms:created xsi:type="dcterms:W3CDTF">2019-02-21T12:02:16Z</dcterms:created>
  <dcterms:modified xsi:type="dcterms:W3CDTF">2019-02-22T07:06:40Z</dcterms:modified>
</cp:coreProperties>
</file>