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8" r:id="rId2"/>
    <p:sldId id="262" r:id="rId3"/>
    <p:sldId id="261" r:id="rId4"/>
    <p:sldId id="260" r:id="rId5"/>
    <p:sldId id="263"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6" r:id="rId19"/>
    <p:sldId id="284" r:id="rId20"/>
    <p:sldId id="285" r:id="rId21"/>
    <p:sldId id="264" r:id="rId22"/>
    <p:sldId id="265" r:id="rId23"/>
    <p:sldId id="266" r:id="rId24"/>
    <p:sldId id="267" r:id="rId25"/>
    <p:sldId id="268" r:id="rId26"/>
    <p:sldId id="269" r:id="rId27"/>
    <p:sldId id="290" r:id="rId28"/>
    <p:sldId id="270" r:id="rId29"/>
    <p:sldId id="287" r:id="rId30"/>
    <p:sldId id="288" r:id="rId31"/>
    <p:sldId id="289" r:id="rId32"/>
    <p:sldId id="291" r:id="rId33"/>
    <p:sldId id="292" r:id="rId34"/>
    <p:sldId id="293" r:id="rId35"/>
    <p:sldId id="294" r:id="rId36"/>
    <p:sldId id="295" r:id="rId37"/>
    <p:sldId id="296" r:id="rId38"/>
    <p:sldId id="297" r:id="rId39"/>
    <p:sldId id="298" r:id="rId40"/>
    <p:sldId id="29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57B20985-2157-4BFC-87F2-032F9791A024}" type="datetimeFigureOut">
              <a:rPr lang="en-US" smtClean="0"/>
              <a:t>11/7/2019</a:t>
            </a:fld>
            <a:endParaRPr lang="en-US"/>
          </a:p>
        </p:txBody>
      </p:sp>
      <p:sp>
        <p:nvSpPr>
          <p:cNvPr id="2" name="عنصر نائب للتذييل 1"/>
          <p:cNvSpPr>
            <a:spLocks noGrp="1"/>
          </p:cNvSpPr>
          <p:nvPr>
            <p:ph type="ftr" sz="quarter" idx="11"/>
          </p:nvPr>
        </p:nvSpPr>
        <p:spPr/>
        <p:txBody>
          <a:bodyPr/>
          <a:lstStyle/>
          <a:p>
            <a:endParaRPr lang="en-US"/>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18FE03B1-9D49-4AEF-B878-5420FDDF01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7B20985-2157-4BFC-87F2-032F9791A024}" type="datetimeFigureOut">
              <a:rPr lang="en-US" smtClean="0"/>
              <a:t>11/7/2019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8FE03B1-9D49-4AEF-B878-5420FDDF01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7B20985-2157-4BFC-87F2-032F9791A024}" type="datetimeFigureOut">
              <a:rPr lang="en-US" smtClean="0"/>
              <a:t>11/7/2019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8FE03B1-9D49-4AEF-B878-5420FDDF01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57B20985-2157-4BFC-87F2-032F9791A024}" type="datetimeFigureOut">
              <a:rPr lang="en-US" smtClean="0"/>
              <a:t>11/7/2019</a:t>
            </a:fld>
            <a:endParaRPr lang="en-US"/>
          </a:p>
        </p:txBody>
      </p:sp>
      <p:sp>
        <p:nvSpPr>
          <p:cNvPr id="19" name="عنصر نائب للتذييل 18"/>
          <p:cNvSpPr>
            <a:spLocks noGrp="1"/>
          </p:cNvSpPr>
          <p:nvPr>
            <p:ph type="ftr" sz="quarter" idx="11"/>
          </p:nvPr>
        </p:nvSpPr>
        <p:spPr>
          <a:xfrm>
            <a:off x="3581400" y="76200"/>
            <a:ext cx="2895600" cy="288925"/>
          </a:xfrm>
        </p:spPr>
        <p:txBody>
          <a:bodyPr/>
          <a:lstStyle/>
          <a:p>
            <a:endParaRPr lang="en-US"/>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18FE03B1-9D49-4AEF-B878-5420FDDF01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57B20985-2157-4BFC-87F2-032F9791A024}" type="datetimeFigureOut">
              <a:rPr lang="en-US" smtClean="0"/>
              <a:t>11/7/2019</a:t>
            </a:fld>
            <a:endParaRPr lang="en-US"/>
          </a:p>
        </p:txBody>
      </p:sp>
      <p:sp>
        <p:nvSpPr>
          <p:cNvPr id="11" name="عنصر نائب للتذييل 10"/>
          <p:cNvSpPr>
            <a:spLocks noGrp="1"/>
          </p:cNvSpPr>
          <p:nvPr>
            <p:ph type="ftr" sz="quarter" idx="11"/>
          </p:nvPr>
        </p:nvSpPr>
        <p:spPr/>
        <p:txBody>
          <a:bodyPr/>
          <a:lstStyle/>
          <a:p>
            <a:endParaRPr lang="en-US"/>
          </a:p>
        </p:txBody>
      </p:sp>
      <p:sp>
        <p:nvSpPr>
          <p:cNvPr id="16" name="عنصر نائب لرقم الشريحة 15"/>
          <p:cNvSpPr>
            <a:spLocks noGrp="1"/>
          </p:cNvSpPr>
          <p:nvPr>
            <p:ph type="sldNum" sz="quarter" idx="12"/>
          </p:nvPr>
        </p:nvSpPr>
        <p:spPr/>
        <p:txBody>
          <a:bodyPr/>
          <a:lstStyle/>
          <a:p>
            <a:fld id="{18FE03B1-9D49-4AEF-B878-5420FDDF01D6}" type="slidenum">
              <a:rPr lang="en-US" smtClean="0"/>
              <a:t>‹#›</a:t>
            </a:fld>
            <a:endParaRPr lang="en-US"/>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57B20985-2157-4BFC-87F2-032F9791A024}" type="datetimeFigureOut">
              <a:rPr lang="en-US" smtClean="0"/>
              <a:t>11/7/2019</a:t>
            </a:fld>
            <a:endParaRPr lang="en-US"/>
          </a:p>
        </p:txBody>
      </p:sp>
      <p:sp>
        <p:nvSpPr>
          <p:cNvPr id="10" name="عنصر نائب للتذييل 9"/>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18FE03B1-9D49-4AEF-B878-5420FDDF01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57B20985-2157-4BFC-87F2-032F9791A024}" type="datetimeFigureOut">
              <a:rPr lang="en-US" smtClean="0"/>
              <a:t>11/7/2019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229600" y="6477000"/>
            <a:ext cx="762000" cy="246888"/>
          </a:xfrm>
        </p:spPr>
        <p:txBody>
          <a:bodyPr/>
          <a:lstStyle/>
          <a:p>
            <a:fld id="{18FE03B1-9D49-4AEF-B878-5420FDDF01D6}" type="slidenum">
              <a:rPr lang="en-US" smtClean="0"/>
              <a:t>‹#›</a:t>
            </a:fld>
            <a:endParaRPr lang="en-US"/>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7B20985-2157-4BFC-87F2-032F9791A024}" type="datetimeFigureOut">
              <a:rPr lang="en-US" smtClean="0"/>
              <a:t>11/7/2019</a:t>
            </a:fld>
            <a:endParaRPr lang="en-US"/>
          </a:p>
        </p:txBody>
      </p:sp>
      <p:sp>
        <p:nvSpPr>
          <p:cNvPr id="21" name="عنصر نائب للتذييل 20"/>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8FE03B1-9D49-4AEF-B878-5420FDDF01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57B20985-2157-4BFC-87F2-032F9791A024}" type="datetimeFigureOut">
              <a:rPr lang="en-US" smtClean="0"/>
              <a:t>11/7/2019</a:t>
            </a:fld>
            <a:endParaRPr lang="en-US"/>
          </a:p>
        </p:txBody>
      </p:sp>
      <p:sp>
        <p:nvSpPr>
          <p:cNvPr id="24" name="عنصر نائب للتذييل 23"/>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8FE03B1-9D49-4AEF-B878-5420FDDF01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57B20985-2157-4BFC-87F2-032F9791A024}" type="datetimeFigureOut">
              <a:rPr lang="en-US" smtClean="0"/>
              <a:t>11/7/2019</a:t>
            </a:fld>
            <a:endParaRPr lang="en-US"/>
          </a:p>
        </p:txBody>
      </p:sp>
      <p:sp>
        <p:nvSpPr>
          <p:cNvPr id="29" name="عنصر نائب للتذييل 28"/>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8FE03B1-9D49-4AEF-B878-5420FDDF01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57B20985-2157-4BFC-87F2-032F9791A024}" type="datetimeFigureOut">
              <a:rPr lang="en-US" smtClean="0"/>
              <a:t>11/7/2019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18FE03B1-9D49-4AEF-B878-5420FDDF01D6}" type="slidenum">
              <a:rPr lang="en-US" smtClean="0"/>
              <a:t>‹#›</a:t>
            </a:fld>
            <a:endParaRPr lang="en-US"/>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7B20985-2157-4BFC-87F2-032F9791A024}" type="datetimeFigureOut">
              <a:rPr lang="en-US" smtClean="0"/>
              <a:t>11/7/2019</a:t>
            </a:fld>
            <a:endParaRPr lang="en-US"/>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8FE03B1-9D49-4AEF-B878-5420FDDF01D6}" type="slidenum">
              <a:rPr lang="en-US" smtClean="0"/>
              <a:t>‹#›</a:t>
            </a:fld>
            <a:endParaRPr lang="en-US"/>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74638"/>
            <a:ext cx="6552728" cy="1143000"/>
          </a:xfr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ar-IQ" sz="6000" b="1" i="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ar-IQ" sz="6000" b="1" i="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البيئ</a:t>
            </a:r>
            <a:r>
              <a:rPr lang="ar-IQ" sz="6000" b="1" i="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ة</a:t>
            </a:r>
            <a:r>
              <a:rPr lang="ar-IQ" sz="6000" b="1" i="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ar-IQ" sz="6000" b="1" i="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والتلوث</a:t>
            </a:r>
            <a:endParaRPr lang="en-US" sz="6000" b="1" i="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4" name="عنصر نائب للمحتوى 3"/>
          <p:cNvSpPr>
            <a:spLocks noGrp="1"/>
          </p:cNvSpPr>
          <p:nvPr>
            <p:ph idx="1"/>
          </p:nvPr>
        </p:nvSpPr>
        <p:spPr>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ar-IQ" b="1" i="1" dirty="0" smtClean="0">
                <a:solidFill>
                  <a:schemeClr val="tx1">
                    <a:lumMod val="95000"/>
                    <a:lumOff val="5000"/>
                  </a:schemeClr>
                </a:solidFill>
                <a:effectLst>
                  <a:outerShdw blurRad="38100" dist="38100" dir="2700000" algn="tl">
                    <a:srgbClr val="000000">
                      <a:alpha val="43137"/>
                    </a:srgbClr>
                  </a:outerShdw>
                </a:effectLst>
              </a:rPr>
              <a:t>اعداد الاستاذ المساعد </a:t>
            </a:r>
            <a:r>
              <a:rPr lang="ar-IQ" b="1" i="1" dirty="0" err="1" smtClean="0">
                <a:solidFill>
                  <a:schemeClr val="tx1">
                    <a:lumMod val="95000"/>
                    <a:lumOff val="5000"/>
                  </a:schemeClr>
                </a:solidFill>
                <a:effectLst>
                  <a:outerShdw blurRad="38100" dist="38100" dir="2700000" algn="tl">
                    <a:srgbClr val="000000">
                      <a:alpha val="43137"/>
                    </a:srgbClr>
                  </a:outerShdw>
                </a:effectLst>
              </a:rPr>
              <a:t>الدكتوره</a:t>
            </a:r>
            <a:r>
              <a:rPr lang="ar-IQ" b="1" i="1" dirty="0" smtClean="0">
                <a:solidFill>
                  <a:schemeClr val="tx1">
                    <a:lumMod val="95000"/>
                    <a:lumOff val="5000"/>
                  </a:schemeClr>
                </a:solidFill>
                <a:effectLst>
                  <a:outerShdw blurRad="38100" dist="38100" dir="2700000" algn="tl">
                    <a:srgbClr val="000000">
                      <a:alpha val="43137"/>
                    </a:srgbClr>
                  </a:outerShdw>
                </a:effectLst>
              </a:rPr>
              <a:t>/</a:t>
            </a:r>
          </a:p>
          <a:p>
            <a:pPr algn="ctr"/>
            <a:r>
              <a:rPr lang="ar-IQ" b="1" i="1" dirty="0" smtClean="0">
                <a:solidFill>
                  <a:schemeClr val="tx1">
                    <a:lumMod val="95000"/>
                    <a:lumOff val="5000"/>
                  </a:schemeClr>
                </a:solidFill>
                <a:effectLst>
                  <a:outerShdw blurRad="38100" dist="38100" dir="2700000" algn="tl">
                    <a:srgbClr val="000000">
                      <a:alpha val="43137"/>
                    </a:srgbClr>
                  </a:outerShdw>
                </a:effectLst>
              </a:rPr>
              <a:t> </a:t>
            </a:r>
            <a:r>
              <a:rPr lang="ar-IQ" b="1" i="1" dirty="0" smtClean="0">
                <a:solidFill>
                  <a:schemeClr val="tx1">
                    <a:lumMod val="95000"/>
                    <a:lumOff val="5000"/>
                  </a:schemeClr>
                </a:solidFill>
                <a:effectLst>
                  <a:outerShdw blurRad="38100" dist="38100" dir="2700000" algn="tl">
                    <a:srgbClr val="000000">
                      <a:alpha val="43137"/>
                    </a:srgbClr>
                  </a:outerShdw>
                </a:effectLst>
              </a:rPr>
              <a:t>حنان نعمان </a:t>
            </a:r>
            <a:r>
              <a:rPr lang="ar-IQ" b="1" i="1" dirty="0" smtClean="0">
                <a:solidFill>
                  <a:schemeClr val="tx1">
                    <a:lumMod val="95000"/>
                    <a:lumOff val="5000"/>
                  </a:schemeClr>
                </a:solidFill>
                <a:effectLst>
                  <a:outerShdw blurRad="38100" dist="38100" dir="2700000" algn="tl">
                    <a:srgbClr val="000000">
                      <a:alpha val="43137"/>
                    </a:srgbClr>
                  </a:outerShdw>
                </a:effectLst>
              </a:rPr>
              <a:t>وسين</a:t>
            </a:r>
            <a:endParaRPr lang="ar-IQ" b="1" i="1" dirty="0">
              <a:solidFill>
                <a:schemeClr val="tx1">
                  <a:lumMod val="95000"/>
                  <a:lumOff val="5000"/>
                </a:schemeClr>
              </a:solidFill>
              <a:effectLst>
                <a:outerShdw blurRad="38100" dist="38100" dir="2700000" algn="tl">
                  <a:srgbClr val="000000">
                    <a:alpha val="43137"/>
                  </a:srgbClr>
                </a:outerShdw>
              </a:effectLst>
            </a:endParaRPr>
          </a:p>
          <a:p>
            <a:pPr marL="0" indent="0" algn="ctr">
              <a:buNone/>
            </a:pPr>
            <a:r>
              <a:rPr lang="ar-IQ" b="1" i="1" dirty="0" smtClean="0">
                <a:solidFill>
                  <a:schemeClr val="tx1">
                    <a:lumMod val="95000"/>
                    <a:lumOff val="5000"/>
                  </a:schemeClr>
                </a:solidFill>
                <a:effectLst>
                  <a:outerShdw blurRad="38100" dist="38100" dir="2700000" algn="tl">
                    <a:srgbClr val="000000">
                      <a:alpha val="43137"/>
                    </a:srgbClr>
                  </a:outerShdw>
                </a:effectLst>
              </a:rPr>
              <a:t>  </a:t>
            </a:r>
            <a:r>
              <a:rPr lang="ar-IQ" b="1" i="1" dirty="0" smtClean="0">
                <a:solidFill>
                  <a:schemeClr val="tx1">
                    <a:lumMod val="95000"/>
                    <a:lumOff val="5000"/>
                  </a:schemeClr>
                </a:solidFill>
                <a:effectLst>
                  <a:outerShdw blurRad="38100" dist="38100" dir="2700000" algn="tl">
                    <a:srgbClr val="000000">
                      <a:alpha val="43137"/>
                    </a:srgbClr>
                  </a:outerShdw>
                </a:effectLst>
              </a:rPr>
              <a:t>قسم </a:t>
            </a:r>
            <a:r>
              <a:rPr lang="ar-IQ" b="1" i="1" dirty="0" err="1" smtClean="0">
                <a:solidFill>
                  <a:schemeClr val="tx1">
                    <a:lumMod val="95000"/>
                    <a:lumOff val="5000"/>
                  </a:schemeClr>
                </a:solidFill>
                <a:effectLst>
                  <a:outerShdw blurRad="38100" dist="38100" dir="2700000" algn="tl">
                    <a:srgbClr val="000000">
                      <a:alpha val="43137"/>
                    </a:srgbClr>
                  </a:outerShdw>
                </a:effectLst>
              </a:rPr>
              <a:t>الجغرافيه</a:t>
            </a:r>
            <a:r>
              <a:rPr lang="ar-IQ" b="1" i="1" dirty="0" smtClean="0">
                <a:solidFill>
                  <a:schemeClr val="tx1">
                    <a:lumMod val="95000"/>
                    <a:lumOff val="5000"/>
                  </a:schemeClr>
                </a:solidFill>
                <a:effectLst>
                  <a:outerShdw blurRad="38100" dist="38100" dir="2700000" algn="tl">
                    <a:srgbClr val="000000">
                      <a:alpha val="43137"/>
                    </a:srgbClr>
                  </a:outerShdw>
                </a:effectLst>
              </a:rPr>
              <a:t> </a:t>
            </a:r>
            <a:r>
              <a:rPr lang="ar-IQ" b="1" i="1" dirty="0" smtClean="0">
                <a:solidFill>
                  <a:schemeClr val="tx1">
                    <a:lumMod val="95000"/>
                    <a:lumOff val="5000"/>
                  </a:schemeClr>
                </a:solidFill>
                <a:effectLst>
                  <a:outerShdw blurRad="38100" dist="38100" dir="2700000" algn="tl">
                    <a:srgbClr val="000000">
                      <a:alpha val="43137"/>
                    </a:srgbClr>
                  </a:outerShdw>
                </a:effectLst>
              </a:rPr>
              <a:t>/ </a:t>
            </a:r>
            <a:r>
              <a:rPr lang="ar-IQ" b="1" i="1" dirty="0" smtClean="0">
                <a:solidFill>
                  <a:schemeClr val="tx1">
                    <a:lumMod val="95000"/>
                    <a:lumOff val="5000"/>
                  </a:schemeClr>
                </a:solidFill>
                <a:effectLst>
                  <a:outerShdw blurRad="38100" dist="38100" dir="2700000" algn="tl">
                    <a:srgbClr val="000000">
                      <a:alpha val="43137"/>
                    </a:srgbClr>
                  </a:outerShdw>
                </a:effectLst>
              </a:rPr>
              <a:t>كليه </a:t>
            </a:r>
            <a:r>
              <a:rPr lang="ar-IQ" b="1" i="1" dirty="0" err="1" smtClean="0">
                <a:solidFill>
                  <a:schemeClr val="tx1">
                    <a:lumMod val="95000"/>
                    <a:lumOff val="5000"/>
                  </a:schemeClr>
                </a:solidFill>
                <a:effectLst>
                  <a:outerShdw blurRad="38100" dist="38100" dir="2700000" algn="tl">
                    <a:srgbClr val="000000">
                      <a:alpha val="43137"/>
                    </a:srgbClr>
                  </a:outerShdw>
                </a:effectLst>
              </a:rPr>
              <a:t>التربيه</a:t>
            </a:r>
            <a:r>
              <a:rPr lang="ar-IQ" b="1" i="1" dirty="0" smtClean="0">
                <a:solidFill>
                  <a:schemeClr val="tx1">
                    <a:lumMod val="95000"/>
                    <a:lumOff val="5000"/>
                  </a:schemeClr>
                </a:solidFill>
                <a:effectLst>
                  <a:outerShdw blurRad="38100" dist="38100" dir="2700000" algn="tl">
                    <a:srgbClr val="000000">
                      <a:alpha val="43137"/>
                    </a:srgbClr>
                  </a:outerShdw>
                </a:effectLst>
              </a:rPr>
              <a:t> ابن </a:t>
            </a:r>
            <a:r>
              <a:rPr lang="ar-IQ" b="1" i="1" dirty="0" smtClean="0">
                <a:solidFill>
                  <a:schemeClr val="tx1">
                    <a:lumMod val="95000"/>
                    <a:lumOff val="5000"/>
                  </a:schemeClr>
                </a:solidFill>
                <a:effectLst>
                  <a:outerShdw blurRad="38100" dist="38100" dir="2700000" algn="tl">
                    <a:srgbClr val="000000">
                      <a:alpha val="43137"/>
                    </a:srgbClr>
                  </a:outerShdw>
                </a:effectLst>
              </a:rPr>
              <a:t>رشد   </a:t>
            </a:r>
          </a:p>
          <a:p>
            <a:pPr algn="ctr"/>
            <a:r>
              <a:rPr lang="ar-IQ" b="1" i="1" dirty="0" smtClean="0">
                <a:solidFill>
                  <a:schemeClr val="tx1">
                    <a:lumMod val="95000"/>
                    <a:lumOff val="5000"/>
                  </a:schemeClr>
                </a:solidFill>
                <a:effectLst>
                  <a:outerShdw blurRad="38100" dist="38100" dir="2700000" algn="tl">
                    <a:srgbClr val="000000">
                      <a:alpha val="43137"/>
                    </a:srgbClr>
                  </a:outerShdw>
                </a:effectLst>
              </a:rPr>
              <a:t>     (</a:t>
            </a:r>
            <a:r>
              <a:rPr lang="ar-IQ" b="1" i="1" dirty="0" smtClean="0">
                <a:solidFill>
                  <a:srgbClr val="FF0000"/>
                </a:solidFill>
                <a:effectLst>
                  <a:outerShdw blurRad="38100" dist="38100" dir="2700000" algn="tl">
                    <a:srgbClr val="000000">
                      <a:alpha val="43137"/>
                    </a:srgbClr>
                  </a:outerShdw>
                </a:effectLst>
              </a:rPr>
              <a:t>30 محاضرة </a:t>
            </a:r>
            <a:r>
              <a:rPr lang="ar-IQ" b="1" i="1" dirty="0" smtClean="0">
                <a:solidFill>
                  <a:schemeClr val="tx1">
                    <a:lumMod val="95000"/>
                    <a:lumOff val="5000"/>
                  </a:schemeClr>
                </a:solidFill>
                <a:effectLst>
                  <a:outerShdw blurRad="38100" dist="38100" dir="2700000" algn="tl">
                    <a:srgbClr val="000000">
                      <a:alpha val="43137"/>
                    </a:srgbClr>
                  </a:outerShdw>
                </a:effectLst>
              </a:rPr>
              <a:t>) لسنه2018ـ 2019  </a:t>
            </a:r>
            <a:endParaRPr lang="ar-IQ" b="1" i="1" dirty="0" smtClean="0">
              <a:solidFill>
                <a:schemeClr val="tx1">
                  <a:lumMod val="95000"/>
                  <a:lumOff val="5000"/>
                </a:schemeClr>
              </a:solidFill>
              <a:effectLst>
                <a:outerShdw blurRad="38100" dist="38100" dir="2700000" algn="tl">
                  <a:srgbClr val="000000">
                    <a:alpha val="43137"/>
                  </a:srgbClr>
                </a:outerShdw>
              </a:effectLst>
            </a:endParaRPr>
          </a:p>
          <a:p>
            <a:pPr algn="ctr"/>
            <a:r>
              <a:rPr lang="ar-IQ" b="1" i="1" dirty="0" err="1" smtClean="0">
                <a:solidFill>
                  <a:schemeClr val="tx1">
                    <a:lumMod val="95000"/>
                    <a:lumOff val="5000"/>
                  </a:schemeClr>
                </a:solidFill>
                <a:effectLst>
                  <a:outerShdw blurRad="38100" dist="38100" dir="2700000" algn="tl">
                    <a:srgbClr val="000000">
                      <a:alpha val="43137"/>
                    </a:srgbClr>
                  </a:outerShdw>
                </a:effectLst>
              </a:rPr>
              <a:t>المرحله</a:t>
            </a:r>
            <a:r>
              <a:rPr lang="ar-IQ" b="1" i="1" dirty="0" smtClean="0">
                <a:solidFill>
                  <a:schemeClr val="tx1">
                    <a:lumMod val="95000"/>
                    <a:lumOff val="5000"/>
                  </a:schemeClr>
                </a:solidFill>
                <a:effectLst>
                  <a:outerShdw blurRad="38100" dist="38100" dir="2700000" algn="tl">
                    <a:srgbClr val="000000">
                      <a:alpha val="43137"/>
                    </a:srgbClr>
                  </a:outerShdw>
                </a:effectLst>
              </a:rPr>
              <a:t> </a:t>
            </a:r>
            <a:r>
              <a:rPr lang="ar-IQ" b="1" i="1" dirty="0" err="1" smtClean="0">
                <a:solidFill>
                  <a:schemeClr val="tx1">
                    <a:lumMod val="95000"/>
                    <a:lumOff val="5000"/>
                  </a:schemeClr>
                </a:solidFill>
                <a:effectLst>
                  <a:outerShdw blurRad="38100" dist="38100" dir="2700000" algn="tl">
                    <a:srgbClr val="000000">
                      <a:alpha val="43137"/>
                    </a:srgbClr>
                  </a:outerShdw>
                </a:effectLst>
              </a:rPr>
              <a:t>الرابعه</a:t>
            </a:r>
            <a:r>
              <a:rPr lang="ar-IQ" b="1" i="1" dirty="0" smtClean="0">
                <a:solidFill>
                  <a:schemeClr val="tx1">
                    <a:lumMod val="95000"/>
                    <a:lumOff val="5000"/>
                  </a:schemeClr>
                </a:solidFill>
                <a:effectLst>
                  <a:outerShdw blurRad="38100" dist="38100" dir="2700000" algn="tl">
                    <a:srgbClr val="000000">
                      <a:alpha val="43137"/>
                    </a:srgbClr>
                  </a:outerShdw>
                </a:effectLst>
              </a:rPr>
              <a:t> /صباحي      </a:t>
            </a:r>
          </a:p>
          <a:p>
            <a:pPr algn="ctr"/>
            <a:r>
              <a:rPr lang="ar-IQ" b="1" i="1" dirty="0" smtClean="0">
                <a:solidFill>
                  <a:schemeClr val="tx1">
                    <a:lumMod val="95000"/>
                    <a:lumOff val="5000"/>
                  </a:schemeClr>
                </a:solidFill>
                <a:effectLst>
                  <a:outerShdw blurRad="38100" dist="38100" dir="2700000" algn="tl">
                    <a:srgbClr val="000000">
                      <a:alpha val="43137"/>
                    </a:srgbClr>
                  </a:outerShdw>
                </a:effectLst>
              </a:rPr>
              <a:t>اختصاص </a:t>
            </a:r>
            <a:r>
              <a:rPr lang="ar-IQ" b="1" i="1" dirty="0" err="1" smtClean="0">
                <a:solidFill>
                  <a:schemeClr val="tx1">
                    <a:lumMod val="95000"/>
                    <a:lumOff val="5000"/>
                  </a:schemeClr>
                </a:solidFill>
                <a:effectLst>
                  <a:outerShdw blurRad="38100" dist="38100" dir="2700000" algn="tl">
                    <a:srgbClr val="000000">
                      <a:alpha val="43137"/>
                    </a:srgbClr>
                  </a:outerShdw>
                </a:effectLst>
              </a:rPr>
              <a:t>بيئه</a:t>
            </a:r>
            <a:r>
              <a:rPr lang="ar-IQ" b="1" i="1" dirty="0" smtClean="0">
                <a:solidFill>
                  <a:schemeClr val="tx1">
                    <a:lumMod val="95000"/>
                    <a:lumOff val="5000"/>
                  </a:schemeClr>
                </a:solidFill>
                <a:effectLst>
                  <a:outerShdw blurRad="38100" dist="38100" dir="2700000" algn="tl">
                    <a:srgbClr val="000000">
                      <a:alpha val="43137"/>
                    </a:srgbClr>
                  </a:outerShdw>
                </a:effectLst>
              </a:rPr>
              <a:t> وتلوث</a:t>
            </a:r>
            <a:endParaRPr lang="en-US" b="1" i="1" dirty="0">
              <a:solidFill>
                <a:schemeClr val="tx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6546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332655"/>
            <a:ext cx="8686800" cy="165618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رشد </a:t>
            </a:r>
            <a:r>
              <a:rPr lang="ar-IQ" sz="2400" dirty="0" err="1" smtClean="0">
                <a:solidFill>
                  <a:schemeClr val="tx1"/>
                </a:solidFill>
              </a:rPr>
              <a:t>لللعلوم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ابن رشد                           اعداد </a:t>
            </a:r>
            <a:r>
              <a:rPr lang="ar-IQ" sz="2400" dirty="0" err="1" smtClean="0">
                <a:solidFill>
                  <a:schemeClr val="tx1"/>
                </a:solidFill>
              </a:rPr>
              <a:t>الدكتوره</a:t>
            </a:r>
            <a:r>
              <a:rPr lang="ar-IQ" sz="2400" dirty="0" smtClean="0">
                <a:solidFill>
                  <a:schemeClr val="tx1"/>
                </a:solidFill>
              </a:rPr>
              <a:t> 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التاسعه</a:t>
            </a:r>
            <a:endParaRPr lang="en-US" sz="2400" dirty="0">
              <a:solidFill>
                <a:schemeClr val="tx1"/>
              </a:solidFill>
            </a:endParaRPr>
          </a:p>
        </p:txBody>
      </p:sp>
      <p:sp>
        <p:nvSpPr>
          <p:cNvPr id="3" name="عنصر نائب للمحتوى 2"/>
          <p:cNvSpPr>
            <a:spLocks noGrp="1"/>
          </p:cNvSpPr>
          <p:nvPr>
            <p:ph idx="1"/>
          </p:nvPr>
        </p:nvSpPr>
        <p:spPr>
          <a:xfrm>
            <a:off x="304800" y="2348880"/>
            <a:ext cx="8686800" cy="4248472"/>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عن طريق المعادلات </a:t>
            </a:r>
            <a:r>
              <a:rPr lang="ar-IQ" dirty="0" err="1" smtClean="0"/>
              <a:t>الاتيه</a:t>
            </a:r>
            <a:r>
              <a:rPr lang="ar-IQ" dirty="0" smtClean="0"/>
              <a:t> تحدث الامطار </a:t>
            </a:r>
            <a:r>
              <a:rPr lang="en-US" dirty="0" smtClean="0"/>
              <a:t>                                    </a:t>
            </a:r>
            <a:r>
              <a:rPr lang="ar-IQ" dirty="0" err="1" smtClean="0"/>
              <a:t>الحامضيه</a:t>
            </a:r>
            <a:r>
              <a:rPr lang="ar-IQ" dirty="0" smtClean="0"/>
              <a:t>:</a:t>
            </a:r>
            <a:endParaRPr lang="en-US" dirty="0"/>
          </a:p>
          <a:p>
            <a:r>
              <a:rPr lang="en-US" dirty="0" smtClean="0"/>
              <a:t>                                                         </a:t>
            </a:r>
          </a:p>
          <a:p>
            <a:pPr algn="ctr"/>
            <a:r>
              <a:rPr lang="en-US" dirty="0"/>
              <a:t> </a:t>
            </a:r>
            <a:r>
              <a:rPr lang="en-US" dirty="0" smtClean="0"/>
              <a:t>                            SO2+O2=SO4             </a:t>
            </a:r>
          </a:p>
          <a:p>
            <a:pPr algn="ctr"/>
            <a:r>
              <a:rPr lang="en-US" dirty="0" smtClean="0"/>
              <a:t>                                  SO3+H2O=H2SO4                                                                  </a:t>
            </a:r>
            <a:endParaRPr lang="en-US" dirty="0"/>
          </a:p>
        </p:txBody>
      </p:sp>
    </p:spTree>
    <p:extLst>
      <p:ext uri="{BB962C8B-B14F-4D97-AF65-F5344CB8AC3E}">
        <p14:creationId xmlns:p14="http://schemas.microsoft.com/office/powerpoint/2010/main" val="3033803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81967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اعداد </a:t>
            </a:r>
            <a:r>
              <a:rPr lang="ar-IQ" sz="2400" dirty="0" err="1" smtClean="0">
                <a:solidFill>
                  <a:schemeClr val="tx1"/>
                </a:solidFill>
              </a:rPr>
              <a:t>الدكتوره</a:t>
            </a:r>
            <a:r>
              <a:rPr lang="ar-IQ" sz="2400" dirty="0" smtClean="0">
                <a:solidFill>
                  <a:schemeClr val="tx1"/>
                </a:solidFill>
              </a:rPr>
              <a:t> 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العاشره</a:t>
            </a:r>
            <a:endParaRPr lang="en-US" sz="2400" dirty="0">
              <a:solidFill>
                <a:schemeClr val="tx1"/>
              </a:solidFill>
            </a:endParaRPr>
          </a:p>
        </p:txBody>
      </p:sp>
      <p:sp>
        <p:nvSpPr>
          <p:cNvPr id="3" name="عنصر نائب للمحتوى 2"/>
          <p:cNvSpPr>
            <a:spLocks noGrp="1"/>
          </p:cNvSpPr>
          <p:nvPr>
            <p:ph idx="1"/>
          </p:nvPr>
        </p:nvSpPr>
        <p:spPr>
          <a:xfrm>
            <a:off x="304800" y="2564904"/>
            <a:ext cx="8686800" cy="3960440"/>
          </a:xfrm>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IQ" dirty="0" smtClean="0"/>
              <a:t>المعالجات ـ</a:t>
            </a:r>
            <a:endParaRPr lang="en-US" dirty="0" smtClean="0"/>
          </a:p>
          <a:p>
            <a:pPr algn="r"/>
            <a:r>
              <a:rPr lang="ar-IQ" dirty="0" smtClean="0"/>
              <a:t> </a:t>
            </a:r>
            <a:r>
              <a:rPr lang="ar-IQ" dirty="0"/>
              <a:t>استخدام </a:t>
            </a:r>
            <a:r>
              <a:rPr lang="ar-IQ" dirty="0" err="1"/>
              <a:t>الطاقه</a:t>
            </a:r>
            <a:r>
              <a:rPr lang="ar-IQ" dirty="0"/>
              <a:t> </a:t>
            </a:r>
            <a:r>
              <a:rPr lang="ar-IQ" dirty="0" err="1"/>
              <a:t>الشمسيه</a:t>
            </a:r>
            <a:r>
              <a:rPr lang="ar-IQ" dirty="0"/>
              <a:t> </a:t>
            </a:r>
          </a:p>
          <a:p>
            <a:pPr algn="r"/>
            <a:r>
              <a:rPr lang="ar-IQ" dirty="0"/>
              <a:t>2ـانشاء المصانع خارج المدن </a:t>
            </a:r>
          </a:p>
          <a:p>
            <a:pPr algn="r"/>
            <a:r>
              <a:rPr lang="ar-IQ" dirty="0"/>
              <a:t>3ـازاله المواد </a:t>
            </a:r>
            <a:r>
              <a:rPr lang="ar-IQ" dirty="0" err="1"/>
              <a:t>الملوثه</a:t>
            </a:r>
            <a:r>
              <a:rPr lang="ar-IQ" dirty="0"/>
              <a:t> </a:t>
            </a:r>
            <a:r>
              <a:rPr lang="ar-IQ" dirty="0" err="1"/>
              <a:t>الناجمه</a:t>
            </a:r>
            <a:r>
              <a:rPr lang="ar-IQ" dirty="0"/>
              <a:t> عن الوقود </a:t>
            </a:r>
          </a:p>
          <a:p>
            <a:pPr algn="r"/>
            <a:r>
              <a:rPr lang="ar-IQ" dirty="0"/>
              <a:t>4ـ تغيير انواع الوقود المستخدم</a:t>
            </a:r>
          </a:p>
        </p:txBody>
      </p:sp>
    </p:spTree>
    <p:extLst>
      <p:ext uri="{BB962C8B-B14F-4D97-AF65-F5344CB8AC3E}">
        <p14:creationId xmlns:p14="http://schemas.microsoft.com/office/powerpoint/2010/main" val="866424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208823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 /</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رشد/للعلوم </a:t>
            </a:r>
            <a:r>
              <a:rPr lang="ar-IQ" sz="2400" dirty="0" err="1" smtClean="0">
                <a:solidFill>
                  <a:schemeClr val="tx1"/>
                </a:solidFill>
              </a:rPr>
              <a:t>الانسانيه</a:t>
            </a:r>
            <a:r>
              <a:rPr lang="ar-IQ" sz="2400" dirty="0" smtClean="0">
                <a:solidFill>
                  <a:schemeClr val="tx1"/>
                </a:solidFill>
              </a:rPr>
              <a:t> ابن رشد                            اعداد </a:t>
            </a:r>
            <a:r>
              <a:rPr lang="ar-IQ" sz="2400" dirty="0" err="1" smtClean="0">
                <a:solidFill>
                  <a:schemeClr val="tx1"/>
                </a:solidFill>
              </a:rPr>
              <a:t>الدكتوره</a:t>
            </a:r>
            <a:r>
              <a:rPr lang="ar-IQ" sz="2400" dirty="0" smtClean="0">
                <a:solidFill>
                  <a:schemeClr val="tx1"/>
                </a:solidFill>
              </a:rPr>
              <a:t> /حنان نعمان/</a:t>
            </a:r>
            <a:r>
              <a:rPr lang="ar-IQ" sz="2400" dirty="0" err="1" smtClean="0">
                <a:solidFill>
                  <a:schemeClr val="tx1"/>
                </a:solidFill>
              </a:rPr>
              <a:t>المحاضره</a:t>
            </a:r>
            <a:r>
              <a:rPr lang="ar-IQ" sz="2400" dirty="0" smtClean="0">
                <a:solidFill>
                  <a:schemeClr val="tx1"/>
                </a:solidFill>
              </a:rPr>
              <a:t> الحاديه عشر</a:t>
            </a:r>
            <a:endParaRPr lang="en-US" sz="2400" dirty="0">
              <a:solidFill>
                <a:schemeClr val="tx1"/>
              </a:solidFill>
            </a:endParaRPr>
          </a:p>
        </p:txBody>
      </p:sp>
      <p:sp>
        <p:nvSpPr>
          <p:cNvPr id="3" name="عنصر نائب للمحتوى 2"/>
          <p:cNvSpPr>
            <a:spLocks noGrp="1"/>
          </p:cNvSpPr>
          <p:nvPr>
            <p:ph idx="1"/>
          </p:nvPr>
        </p:nvSpPr>
        <p:spPr>
          <a:xfrm>
            <a:off x="304800" y="2348880"/>
            <a:ext cx="8686800" cy="4320480"/>
          </a:xfrm>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IQ" dirty="0" smtClean="0"/>
              <a:t>الظواهر </a:t>
            </a:r>
            <a:r>
              <a:rPr lang="ar-IQ" dirty="0" err="1" smtClean="0"/>
              <a:t>الناجمه</a:t>
            </a:r>
            <a:r>
              <a:rPr lang="ar-IQ" dirty="0" smtClean="0"/>
              <a:t> عن التلوث الهوائي</a:t>
            </a:r>
            <a:endParaRPr lang="en-US" dirty="0"/>
          </a:p>
          <a:p>
            <a:pPr algn="r"/>
            <a:r>
              <a:rPr lang="ar-IQ" dirty="0" smtClean="0"/>
              <a:t>ـ </a:t>
            </a:r>
            <a:r>
              <a:rPr lang="ar-IQ" dirty="0"/>
              <a:t>الاحتباس الحراري </a:t>
            </a:r>
            <a:r>
              <a:rPr lang="en-US" dirty="0" smtClean="0"/>
              <a:t>       </a:t>
            </a:r>
            <a:endParaRPr lang="ar-IQ" dirty="0"/>
          </a:p>
          <a:p>
            <a:pPr algn="r"/>
            <a:r>
              <a:rPr lang="ar-IQ" dirty="0"/>
              <a:t>2ـتاكل طبقه الاوزون. </a:t>
            </a:r>
          </a:p>
          <a:p>
            <a:pPr algn="r"/>
            <a:r>
              <a:rPr lang="ar-IQ" dirty="0"/>
              <a:t>3ـالضباب الدخاني. </a:t>
            </a:r>
          </a:p>
          <a:p>
            <a:pPr algn="r"/>
            <a:r>
              <a:rPr lang="ar-IQ" dirty="0"/>
              <a:t>4ـالامطار </a:t>
            </a:r>
            <a:r>
              <a:rPr lang="ar-IQ" dirty="0" err="1"/>
              <a:t>الحامضيه</a:t>
            </a:r>
            <a:r>
              <a:rPr lang="ar-IQ" dirty="0"/>
              <a:t> </a:t>
            </a:r>
          </a:p>
          <a:p>
            <a:pPr algn="r"/>
            <a:endParaRPr lang="ar-IQ" dirty="0"/>
          </a:p>
          <a:p>
            <a:pPr algn="r"/>
            <a:endParaRPr lang="en-US" dirty="0"/>
          </a:p>
        </p:txBody>
      </p:sp>
    </p:spTree>
    <p:extLst>
      <p:ext uri="{BB962C8B-B14F-4D97-AF65-F5344CB8AC3E}">
        <p14:creationId xmlns:p14="http://schemas.microsoft.com/office/powerpoint/2010/main" val="3733460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16561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النسانيه</a:t>
            </a:r>
            <a:r>
              <a:rPr lang="ar-IQ" sz="2400" dirty="0" smtClean="0">
                <a:solidFill>
                  <a:schemeClr val="tx1"/>
                </a:solidFill>
              </a:rPr>
              <a:t> ابن رشد                                اعداد </a:t>
            </a:r>
            <a:r>
              <a:rPr lang="ar-IQ" sz="2400" dirty="0" err="1" smtClean="0">
                <a:solidFill>
                  <a:schemeClr val="tx1"/>
                </a:solidFill>
              </a:rPr>
              <a:t>الدكتوره</a:t>
            </a:r>
            <a:r>
              <a:rPr lang="ar-IQ" sz="2400" dirty="0" smtClean="0">
                <a:solidFill>
                  <a:schemeClr val="tx1"/>
                </a:solidFill>
              </a:rPr>
              <a:t> /حنان نعمان /</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الثانيه</a:t>
            </a:r>
            <a:r>
              <a:rPr lang="ar-IQ" sz="2400" dirty="0" smtClean="0">
                <a:solidFill>
                  <a:schemeClr val="tx1"/>
                </a:solidFill>
              </a:rPr>
              <a:t> عشر</a:t>
            </a:r>
            <a:endParaRPr lang="en-US" sz="2400" dirty="0">
              <a:solidFill>
                <a:schemeClr val="tx1"/>
              </a:solidFill>
            </a:endParaRPr>
          </a:p>
        </p:txBody>
      </p:sp>
      <p:sp>
        <p:nvSpPr>
          <p:cNvPr id="3" name="عنصر نائب للمحتوى 2"/>
          <p:cNvSpPr>
            <a:spLocks noGrp="1"/>
          </p:cNvSpPr>
          <p:nvPr>
            <p:ph idx="1"/>
          </p:nvPr>
        </p:nvSpPr>
        <p:spPr>
          <a:xfrm>
            <a:off x="304800" y="1844824"/>
            <a:ext cx="8686800" cy="4235301"/>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مصادر التلوث الهوائي</a:t>
            </a:r>
          </a:p>
          <a:p>
            <a:pPr algn="r"/>
            <a:r>
              <a:rPr lang="ar-IQ" dirty="0" err="1" smtClean="0"/>
              <a:t>اولاالنشاط</a:t>
            </a:r>
            <a:r>
              <a:rPr lang="ar-IQ" dirty="0" smtClean="0"/>
              <a:t> </a:t>
            </a:r>
            <a:r>
              <a:rPr lang="ar-IQ" dirty="0"/>
              <a:t>الصناعي :</a:t>
            </a:r>
          </a:p>
          <a:p>
            <a:pPr algn="r"/>
            <a:r>
              <a:rPr lang="ar-IQ" dirty="0" smtClean="0"/>
              <a:t> </a:t>
            </a:r>
            <a:r>
              <a:rPr lang="ar-IQ" dirty="0" err="1" smtClean="0"/>
              <a:t>ثانيا:النقل</a:t>
            </a:r>
            <a:endParaRPr lang="ar-IQ" dirty="0"/>
          </a:p>
          <a:p>
            <a:pPr algn="r"/>
            <a:r>
              <a:rPr lang="ar-IQ" dirty="0" err="1"/>
              <a:t>ثالثا:الانشطه</a:t>
            </a:r>
            <a:r>
              <a:rPr lang="ar-IQ" dirty="0"/>
              <a:t> </a:t>
            </a:r>
            <a:r>
              <a:rPr lang="ar-IQ" dirty="0" err="1"/>
              <a:t>المنزليه</a:t>
            </a:r>
            <a:r>
              <a:rPr lang="ar-IQ" dirty="0"/>
              <a:t> </a:t>
            </a:r>
          </a:p>
          <a:p>
            <a:pPr algn="r"/>
            <a:r>
              <a:rPr lang="ar-IQ" dirty="0" err="1"/>
              <a:t>رابعا:حرق</a:t>
            </a:r>
            <a:r>
              <a:rPr lang="ar-IQ" dirty="0"/>
              <a:t> النفايات </a:t>
            </a:r>
          </a:p>
          <a:p>
            <a:pPr algn="r"/>
            <a:endParaRPr lang="en-US" dirty="0"/>
          </a:p>
        </p:txBody>
      </p:sp>
    </p:spTree>
    <p:extLst>
      <p:ext uri="{BB962C8B-B14F-4D97-AF65-F5344CB8AC3E}">
        <p14:creationId xmlns:p14="http://schemas.microsoft.com/office/powerpoint/2010/main" val="4223500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5121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ابن رشد                            اعداد </a:t>
            </a:r>
            <a:r>
              <a:rPr lang="ar-IQ" sz="2400" dirty="0" err="1" smtClean="0">
                <a:solidFill>
                  <a:schemeClr val="tx1"/>
                </a:solidFill>
              </a:rPr>
              <a:t>الدكتوره</a:t>
            </a:r>
            <a:r>
              <a:rPr lang="ar-IQ" sz="2400" dirty="0" smtClean="0">
                <a:solidFill>
                  <a:schemeClr val="tx1"/>
                </a:solidFill>
              </a:rPr>
              <a:t>/حنان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الثالثه</a:t>
            </a:r>
            <a:r>
              <a:rPr lang="ar-IQ" sz="2400" dirty="0" smtClean="0">
                <a:solidFill>
                  <a:schemeClr val="tx1"/>
                </a:solidFill>
              </a:rPr>
              <a:t> عشر</a:t>
            </a:r>
            <a:endParaRPr lang="en-US" sz="2400" dirty="0">
              <a:solidFill>
                <a:schemeClr val="tx1"/>
              </a:solidFill>
            </a:endParaRPr>
          </a:p>
        </p:txBody>
      </p:sp>
      <p:sp>
        <p:nvSpPr>
          <p:cNvPr id="3" name="عنصر نائب للمحتوى 2"/>
          <p:cNvSpPr>
            <a:spLocks noGrp="1"/>
          </p:cNvSpPr>
          <p:nvPr>
            <p:ph idx="1"/>
          </p:nvPr>
        </p:nvSpPr>
        <p:spPr>
          <a:xfrm>
            <a:off x="304800" y="1844824"/>
            <a:ext cx="8686800" cy="4235301"/>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IQ" dirty="0" smtClean="0">
                <a:solidFill>
                  <a:schemeClr val="tx1"/>
                </a:solidFill>
              </a:rPr>
              <a:t>2:الاحتباس الحراري</a:t>
            </a:r>
          </a:p>
          <a:p>
            <a:pPr algn="r"/>
            <a:r>
              <a:rPr lang="ar-IQ" dirty="0" smtClean="0">
                <a:solidFill>
                  <a:schemeClr val="tx1"/>
                </a:solidFill>
              </a:rPr>
              <a:t>يحدث </a:t>
            </a:r>
            <a:r>
              <a:rPr lang="ar-IQ" dirty="0" err="1" smtClean="0">
                <a:solidFill>
                  <a:schemeClr val="tx1"/>
                </a:solidFill>
              </a:rPr>
              <a:t>نتيجه</a:t>
            </a:r>
            <a:r>
              <a:rPr lang="ar-IQ" dirty="0" smtClean="0">
                <a:solidFill>
                  <a:schemeClr val="tx1"/>
                </a:solidFill>
              </a:rPr>
              <a:t> ارتفاع تراكيز غازات الاحتباس الحراري وهذه الغازات هي:1:ثاني اوكسيد الكاربون</a:t>
            </a:r>
          </a:p>
          <a:p>
            <a:pPr algn="r"/>
            <a:r>
              <a:rPr lang="ar-IQ" dirty="0" smtClean="0">
                <a:solidFill>
                  <a:schemeClr val="tx1"/>
                </a:solidFill>
              </a:rPr>
              <a:t>2:اوكسيد </a:t>
            </a:r>
            <a:r>
              <a:rPr lang="ar-IQ" dirty="0" err="1" smtClean="0">
                <a:solidFill>
                  <a:schemeClr val="tx1"/>
                </a:solidFill>
              </a:rPr>
              <a:t>النتروز</a:t>
            </a:r>
            <a:endParaRPr lang="ar-IQ" dirty="0" smtClean="0">
              <a:solidFill>
                <a:schemeClr val="tx1"/>
              </a:solidFill>
            </a:endParaRPr>
          </a:p>
          <a:p>
            <a:pPr algn="r"/>
            <a:r>
              <a:rPr lang="ar-IQ" dirty="0" smtClean="0">
                <a:solidFill>
                  <a:schemeClr val="tx1"/>
                </a:solidFill>
              </a:rPr>
              <a:t>3:الميثان</a:t>
            </a:r>
          </a:p>
          <a:p>
            <a:pPr algn="r"/>
            <a:r>
              <a:rPr lang="ar-IQ" dirty="0" smtClean="0">
                <a:solidFill>
                  <a:schemeClr val="tx1"/>
                </a:solidFill>
              </a:rPr>
              <a:t>4:مركبات </a:t>
            </a:r>
            <a:r>
              <a:rPr lang="ar-IQ" dirty="0" err="1" smtClean="0">
                <a:solidFill>
                  <a:schemeClr val="tx1"/>
                </a:solidFill>
              </a:rPr>
              <a:t>الكلورو</a:t>
            </a:r>
            <a:r>
              <a:rPr lang="ar-IQ" dirty="0" smtClean="0">
                <a:solidFill>
                  <a:schemeClr val="tx1"/>
                </a:solidFill>
              </a:rPr>
              <a:t> </a:t>
            </a:r>
            <a:r>
              <a:rPr lang="ar-IQ" dirty="0" err="1" smtClean="0">
                <a:solidFill>
                  <a:schemeClr val="tx1"/>
                </a:solidFill>
              </a:rPr>
              <a:t>فلورو</a:t>
            </a:r>
            <a:r>
              <a:rPr lang="ar-IQ" dirty="0" smtClean="0">
                <a:solidFill>
                  <a:schemeClr val="tx1"/>
                </a:solidFill>
              </a:rPr>
              <a:t> كاربون</a:t>
            </a:r>
            <a:endParaRPr lang="en-US" dirty="0">
              <a:solidFill>
                <a:schemeClr val="tx1"/>
              </a:solidFill>
            </a:endParaRPr>
          </a:p>
        </p:txBody>
      </p:sp>
    </p:spTree>
    <p:extLst>
      <p:ext uri="{BB962C8B-B14F-4D97-AF65-F5344CB8AC3E}">
        <p14:creationId xmlns:p14="http://schemas.microsoft.com/office/powerpoint/2010/main" val="1177075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58417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اعداد </a:t>
            </a:r>
            <a:r>
              <a:rPr lang="ar-IQ" sz="2400" dirty="0" err="1" smtClean="0">
                <a:solidFill>
                  <a:schemeClr val="tx1"/>
                </a:solidFill>
              </a:rPr>
              <a:t>الدكتوره</a:t>
            </a:r>
            <a:r>
              <a:rPr lang="ar-IQ" sz="2400" dirty="0" smtClean="0">
                <a:solidFill>
                  <a:schemeClr val="tx1"/>
                </a:solidFill>
              </a:rPr>
              <a:t> /حنان نعمان /</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عشر                                         </a:t>
            </a:r>
            <a:endParaRPr lang="en-US" sz="2400" dirty="0">
              <a:solidFill>
                <a:schemeClr val="tx1"/>
              </a:solidFill>
            </a:endParaRPr>
          </a:p>
        </p:txBody>
      </p:sp>
      <p:sp>
        <p:nvSpPr>
          <p:cNvPr id="3" name="عنصر نائب للمحتوى 2"/>
          <p:cNvSpPr>
            <a:spLocks noGrp="1"/>
          </p:cNvSpPr>
          <p:nvPr>
            <p:ph idx="1"/>
          </p:nvPr>
        </p:nvSpPr>
        <p:spPr>
          <a:xfrm>
            <a:off x="304800" y="1988840"/>
            <a:ext cx="8686800" cy="4091285"/>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مخاطر ظاهره الاحتباس الحراري هي:</a:t>
            </a:r>
          </a:p>
          <a:p>
            <a:pPr algn="r"/>
            <a:r>
              <a:rPr lang="ar-IQ" dirty="0" smtClean="0"/>
              <a:t>1:ذوبان الثلوج مما تسبب في حدوث الفيضانات.</a:t>
            </a:r>
          </a:p>
          <a:p>
            <a:pPr algn="r"/>
            <a:r>
              <a:rPr lang="ar-IQ" dirty="0" smtClean="0"/>
              <a:t>2:حدوث الجفاف والتصحر.</a:t>
            </a:r>
          </a:p>
          <a:p>
            <a:pPr algn="r"/>
            <a:r>
              <a:rPr lang="ar-IQ" dirty="0" smtClean="0"/>
              <a:t>3:انقراض بعض الكائنات الحيه وتحل محلها كائنات اخرى.</a:t>
            </a:r>
          </a:p>
          <a:p>
            <a:pPr algn="r"/>
            <a:r>
              <a:rPr lang="ar-IQ" dirty="0" smtClean="0"/>
              <a:t>4:ارتفاع درجات </a:t>
            </a:r>
            <a:r>
              <a:rPr lang="ar-IQ" dirty="0" err="1" smtClean="0"/>
              <a:t>الحراره</a:t>
            </a:r>
            <a:r>
              <a:rPr lang="ar-IQ" dirty="0" smtClean="0"/>
              <a:t> لكوكب الارض</a:t>
            </a:r>
            <a:endParaRPr lang="en-US" dirty="0"/>
          </a:p>
        </p:txBody>
      </p:sp>
    </p:spTree>
    <p:extLst>
      <p:ext uri="{BB962C8B-B14F-4D97-AF65-F5344CB8AC3E}">
        <p14:creationId xmlns:p14="http://schemas.microsoft.com/office/powerpoint/2010/main" val="2457100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53164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a:t>
            </a:r>
            <a:r>
              <a:rPr lang="ar-IQ" sz="2400" dirty="0" smtClean="0">
                <a:solidFill>
                  <a:schemeClr val="tx1"/>
                </a:solidFill>
              </a:rPr>
              <a:t>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السادسه</a:t>
            </a:r>
            <a:r>
              <a:rPr lang="ar-IQ" sz="2400" dirty="0" smtClean="0">
                <a:solidFill>
                  <a:schemeClr val="tx1"/>
                </a:solidFill>
              </a:rPr>
              <a:t> عشر</a:t>
            </a:r>
            <a:endParaRPr lang="en-US" sz="2400" dirty="0">
              <a:solidFill>
                <a:schemeClr val="tx1"/>
              </a:solidFill>
            </a:endParaRPr>
          </a:p>
        </p:txBody>
      </p:sp>
      <p:sp>
        <p:nvSpPr>
          <p:cNvPr id="3" name="عنصر نائب للمحتوى 2"/>
          <p:cNvSpPr>
            <a:spLocks noGrp="1"/>
          </p:cNvSpPr>
          <p:nvPr>
            <p:ph idx="1"/>
          </p:nvPr>
        </p:nvSpPr>
        <p:spPr>
          <a:xfrm>
            <a:off x="304800" y="2060848"/>
            <a:ext cx="8686800" cy="4464496"/>
          </a:xfrm>
        </p:spPr>
        <p:style>
          <a:lnRef idx="1">
            <a:schemeClr val="accent2"/>
          </a:lnRef>
          <a:fillRef idx="2">
            <a:schemeClr val="accent2"/>
          </a:fillRef>
          <a:effectRef idx="1">
            <a:schemeClr val="accent2"/>
          </a:effectRef>
          <a:fontRef idx="minor">
            <a:schemeClr val="dk1"/>
          </a:fontRef>
        </p:style>
        <p:txBody>
          <a:bodyPr>
            <a:normAutofit fontScale="92500"/>
          </a:bodyPr>
          <a:lstStyle/>
          <a:p>
            <a:pPr algn="r"/>
            <a:r>
              <a:rPr lang="ar-IQ" dirty="0" smtClean="0"/>
              <a:t>ظاهره ثقب الاوزون :تعد الاوزون من الغازات التي تحمي الغلاف الجوي حيث تمنع وصول </a:t>
            </a:r>
            <a:r>
              <a:rPr lang="ar-IQ" dirty="0" err="1" smtClean="0"/>
              <a:t>الاشعه</a:t>
            </a:r>
            <a:r>
              <a:rPr lang="ar-IQ" dirty="0" smtClean="0"/>
              <a:t> الفوق </a:t>
            </a:r>
            <a:r>
              <a:rPr lang="ar-IQ" dirty="0" err="1" smtClean="0"/>
              <a:t>البنفسجيه</a:t>
            </a:r>
            <a:r>
              <a:rPr lang="ar-IQ" dirty="0" smtClean="0"/>
              <a:t> الى كوكب الارض التي تكون </a:t>
            </a:r>
            <a:r>
              <a:rPr lang="ar-IQ" dirty="0" err="1" smtClean="0"/>
              <a:t>مسوؤله</a:t>
            </a:r>
            <a:r>
              <a:rPr lang="ar-IQ" dirty="0" smtClean="0"/>
              <a:t> عن حدوث </a:t>
            </a:r>
            <a:r>
              <a:rPr lang="ar-IQ" dirty="0" err="1" smtClean="0"/>
              <a:t>اسرطانات</a:t>
            </a:r>
            <a:r>
              <a:rPr lang="ar-IQ" dirty="0" smtClean="0"/>
              <a:t> الجلد وغيرها من الامراض.</a:t>
            </a:r>
          </a:p>
          <a:p>
            <a:pPr algn="r"/>
            <a:r>
              <a:rPr lang="ar-IQ" dirty="0" smtClean="0"/>
              <a:t>كما ان الاوزون يعمل على تنظيم درجه حراره </a:t>
            </a:r>
            <a:r>
              <a:rPr lang="ar-IQ" dirty="0" err="1" smtClean="0"/>
              <a:t>الارض.ينتج</a:t>
            </a:r>
            <a:r>
              <a:rPr lang="ar-IQ" dirty="0" smtClean="0"/>
              <a:t> هذا الغاز من تفاعل ثلاث ذرات اوكسجين ويكون ذات لون ازرق </a:t>
            </a:r>
            <a:r>
              <a:rPr lang="ar-IQ" dirty="0" err="1" smtClean="0"/>
              <a:t>مماينعكس</a:t>
            </a:r>
            <a:r>
              <a:rPr lang="ar-IQ" dirty="0" smtClean="0"/>
              <a:t> على لون </a:t>
            </a:r>
            <a:r>
              <a:rPr lang="ar-IQ" dirty="0" err="1" smtClean="0"/>
              <a:t>السماء.يتواجد</a:t>
            </a:r>
            <a:r>
              <a:rPr lang="ar-IQ" dirty="0" smtClean="0"/>
              <a:t> في طبقه </a:t>
            </a:r>
            <a:r>
              <a:rPr lang="ar-IQ" dirty="0" err="1" smtClean="0"/>
              <a:t>الستراتوسفيرمابين</a:t>
            </a:r>
            <a:r>
              <a:rPr lang="ar-IQ" dirty="0" smtClean="0"/>
              <a:t> 12ـ30كم من طبقه </a:t>
            </a:r>
            <a:r>
              <a:rPr lang="ar-IQ" dirty="0" err="1" smtClean="0"/>
              <a:t>الستراتوسفير</a:t>
            </a:r>
            <a:r>
              <a:rPr lang="ar-IQ" dirty="0" smtClean="0"/>
              <a:t>. </a:t>
            </a:r>
            <a:r>
              <a:rPr lang="en-US" dirty="0" smtClean="0"/>
              <a:t>O3</a:t>
            </a:r>
            <a:endParaRPr lang="en-US" dirty="0"/>
          </a:p>
        </p:txBody>
      </p:sp>
    </p:spTree>
    <p:extLst>
      <p:ext uri="{BB962C8B-B14F-4D97-AF65-F5344CB8AC3E}">
        <p14:creationId xmlns:p14="http://schemas.microsoft.com/office/powerpoint/2010/main" val="1516444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18722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a:t>
            </a:r>
            <a:r>
              <a:rPr lang="ar-IQ" sz="2400" dirty="0" smtClean="0">
                <a:solidFill>
                  <a:schemeClr val="tx1"/>
                </a:solidFill>
              </a:rPr>
              <a:t> </a:t>
            </a:r>
            <a:r>
              <a:rPr lang="ar-IQ" sz="2400" dirty="0">
                <a:solidFill>
                  <a:schemeClr val="tx1"/>
                </a:solidFill>
              </a:rPr>
              <a:t>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السابعه</a:t>
            </a:r>
            <a:r>
              <a:rPr lang="ar-IQ" sz="2400" dirty="0" smtClean="0">
                <a:solidFill>
                  <a:schemeClr val="tx1"/>
                </a:solidFill>
              </a:rPr>
              <a:t> عشر</a:t>
            </a:r>
            <a:endParaRPr lang="en-US" sz="2400" dirty="0">
              <a:solidFill>
                <a:schemeClr val="tx1"/>
              </a:solidFill>
            </a:endParaRPr>
          </a:p>
        </p:txBody>
      </p:sp>
      <p:sp>
        <p:nvSpPr>
          <p:cNvPr id="3" name="عنصر نائب للمحتوى 2"/>
          <p:cNvSpPr>
            <a:spLocks noGrp="1"/>
          </p:cNvSpPr>
          <p:nvPr>
            <p:ph idx="1"/>
          </p:nvPr>
        </p:nvSpPr>
        <p:spPr>
          <a:xfrm>
            <a:off x="304800" y="2132856"/>
            <a:ext cx="8686800" cy="3947269"/>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التلوث المائي</a:t>
            </a:r>
          </a:p>
          <a:p>
            <a:pPr algn="r"/>
            <a:r>
              <a:rPr lang="ar-IQ" dirty="0" smtClean="0"/>
              <a:t>هو </a:t>
            </a:r>
            <a:r>
              <a:rPr lang="ar-IQ" dirty="0"/>
              <a:t>وجود المواد الغير مرغوب فيها او زياده او نقصان احد العناصر </a:t>
            </a:r>
            <a:r>
              <a:rPr lang="ar-IQ" dirty="0" err="1"/>
              <a:t>المكونه</a:t>
            </a:r>
            <a:r>
              <a:rPr lang="ar-IQ" dirty="0"/>
              <a:t> لها بشكل يفوق </a:t>
            </a:r>
            <a:r>
              <a:rPr lang="ar-IQ" dirty="0" smtClean="0"/>
              <a:t>حدودها </a:t>
            </a:r>
            <a:r>
              <a:rPr lang="ar-IQ" dirty="0" err="1" smtClean="0"/>
              <a:t>الطبيعيه</a:t>
            </a:r>
            <a:r>
              <a:rPr lang="ar-IQ" dirty="0" smtClean="0"/>
              <a:t>.</a:t>
            </a:r>
            <a:endParaRPr lang="en-US" dirty="0"/>
          </a:p>
        </p:txBody>
      </p:sp>
    </p:spTree>
    <p:extLst>
      <p:ext uri="{BB962C8B-B14F-4D97-AF65-F5344CB8AC3E}">
        <p14:creationId xmlns:p14="http://schemas.microsoft.com/office/powerpoint/2010/main" val="321842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31561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الثامنه</a:t>
            </a:r>
            <a:r>
              <a:rPr lang="ar-IQ" sz="2400" dirty="0" smtClean="0">
                <a:solidFill>
                  <a:schemeClr val="tx1"/>
                </a:solidFill>
              </a:rPr>
              <a:t> عشر</a:t>
            </a:r>
            <a:endParaRPr lang="en-US" sz="2400" dirty="0">
              <a:solidFill>
                <a:schemeClr val="tx1"/>
              </a:solidFill>
            </a:endParaRPr>
          </a:p>
        </p:txBody>
      </p:sp>
      <p:sp>
        <p:nvSpPr>
          <p:cNvPr id="3" name="عنصر نائب للمحتوى 2"/>
          <p:cNvSpPr>
            <a:spLocks noGrp="1"/>
          </p:cNvSpPr>
          <p:nvPr>
            <p:ph idx="1"/>
          </p:nvPr>
        </p:nvSpPr>
        <p:spPr>
          <a:xfrm>
            <a:off x="304800" y="2132856"/>
            <a:ext cx="8686800" cy="3947269"/>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تصنيف التلوث المائي:</a:t>
            </a:r>
          </a:p>
          <a:p>
            <a:pPr algn="r"/>
            <a:r>
              <a:rPr lang="ar-IQ" dirty="0" smtClean="0"/>
              <a:t>1:التلوث الفيزيائي.</a:t>
            </a:r>
          </a:p>
          <a:p>
            <a:pPr algn="r"/>
            <a:r>
              <a:rPr lang="ar-IQ" dirty="0" smtClean="0"/>
              <a:t>2:التلوث الكيميائي.</a:t>
            </a:r>
          </a:p>
          <a:p>
            <a:pPr algn="r"/>
            <a:r>
              <a:rPr lang="ar-IQ" dirty="0" smtClean="0"/>
              <a:t>3.التلوث </a:t>
            </a:r>
            <a:r>
              <a:rPr lang="ar-IQ" dirty="0" err="1" smtClean="0"/>
              <a:t>البايلوجي</a:t>
            </a:r>
            <a:r>
              <a:rPr lang="ar-IQ" dirty="0" smtClean="0"/>
              <a:t>.</a:t>
            </a:r>
            <a:endParaRPr lang="en-US" dirty="0"/>
          </a:p>
        </p:txBody>
      </p:sp>
    </p:spTree>
    <p:extLst>
      <p:ext uri="{BB962C8B-B14F-4D97-AF65-F5344CB8AC3E}">
        <p14:creationId xmlns:p14="http://schemas.microsoft.com/office/powerpoint/2010/main" val="297663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201622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a:t>
            </a:r>
            <a:r>
              <a:rPr lang="ar-IQ" sz="2400" dirty="0" smtClean="0">
                <a:solidFill>
                  <a:schemeClr val="tx1"/>
                </a:solidFill>
              </a:rPr>
              <a:t> </a:t>
            </a:r>
            <a:r>
              <a:rPr lang="ar-IQ" sz="2400" dirty="0">
                <a:solidFill>
                  <a:schemeClr val="tx1"/>
                </a:solidFill>
              </a:rPr>
              <a:t>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التاسعه</a:t>
            </a:r>
            <a:r>
              <a:rPr lang="ar-IQ" sz="2400" dirty="0" smtClean="0">
                <a:solidFill>
                  <a:schemeClr val="tx1"/>
                </a:solidFill>
              </a:rPr>
              <a:t> عشر</a:t>
            </a:r>
            <a:endParaRPr lang="en-US" sz="2400" dirty="0">
              <a:solidFill>
                <a:schemeClr val="tx1"/>
              </a:solidFill>
            </a:endParaRPr>
          </a:p>
        </p:txBody>
      </p:sp>
      <p:sp>
        <p:nvSpPr>
          <p:cNvPr id="3" name="عنصر نائب للمحتوى 2"/>
          <p:cNvSpPr>
            <a:spLocks noGrp="1"/>
          </p:cNvSpPr>
          <p:nvPr>
            <p:ph idx="1"/>
          </p:nvPr>
        </p:nvSpPr>
        <p:spPr>
          <a:xfrm>
            <a:off x="304800" y="2348880"/>
            <a:ext cx="8686800" cy="3731245"/>
          </a:xfrm>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IQ" dirty="0" smtClean="0"/>
              <a:t>مصادر التلوث المائي</a:t>
            </a:r>
          </a:p>
          <a:p>
            <a:pPr algn="r"/>
            <a:r>
              <a:rPr lang="ar-IQ" dirty="0" smtClean="0"/>
              <a:t>1ـ </a:t>
            </a:r>
            <a:r>
              <a:rPr lang="ar-IQ" dirty="0"/>
              <a:t>مياه الصرف الصحي</a:t>
            </a:r>
          </a:p>
          <a:p>
            <a:pPr algn="r"/>
            <a:r>
              <a:rPr lang="ar-IQ" dirty="0"/>
              <a:t>2ـالمخلفات </a:t>
            </a:r>
            <a:r>
              <a:rPr lang="ar-IQ" dirty="0" err="1"/>
              <a:t>السائله</a:t>
            </a:r>
            <a:r>
              <a:rPr lang="ar-IQ" dirty="0"/>
              <a:t> للمصانع </a:t>
            </a:r>
          </a:p>
          <a:p>
            <a:pPr algn="r"/>
            <a:r>
              <a:rPr lang="ar-IQ" dirty="0"/>
              <a:t>3ـ المياه </a:t>
            </a:r>
            <a:r>
              <a:rPr lang="ar-IQ" dirty="0" err="1"/>
              <a:t>العادمه</a:t>
            </a:r>
            <a:r>
              <a:rPr lang="ar-IQ" dirty="0"/>
              <a:t> </a:t>
            </a:r>
            <a:r>
              <a:rPr lang="ar-IQ" dirty="0" err="1"/>
              <a:t>الزراعيه</a:t>
            </a:r>
            <a:endParaRPr lang="ar-IQ" dirty="0"/>
          </a:p>
          <a:p>
            <a:pPr algn="r"/>
            <a:r>
              <a:rPr lang="ar-IQ" dirty="0"/>
              <a:t>4ـالتلوث النفطي</a:t>
            </a:r>
          </a:p>
          <a:p>
            <a:pPr algn="r"/>
            <a:endParaRPr lang="en-US" dirty="0"/>
          </a:p>
        </p:txBody>
      </p:sp>
    </p:spTree>
    <p:extLst>
      <p:ext uri="{BB962C8B-B14F-4D97-AF65-F5344CB8AC3E}">
        <p14:creationId xmlns:p14="http://schemas.microsoft.com/office/powerpoint/2010/main" val="1924392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872208"/>
          </a:xfrm>
        </p:spPr>
        <p:style>
          <a:lnRef idx="1">
            <a:schemeClr val="accent1"/>
          </a:lnRef>
          <a:fillRef idx="2">
            <a:schemeClr val="accent1"/>
          </a:fillRef>
          <a:effectRef idx="1">
            <a:schemeClr val="accent1"/>
          </a:effectRef>
          <a:fontRef idx="minor">
            <a:schemeClr val="dk1"/>
          </a:fontRef>
        </p:style>
        <p:txBody>
          <a:bodyPr>
            <a:normAutofit/>
          </a:bodyPr>
          <a:lstStyle/>
          <a:p>
            <a:pPr algn="r"/>
            <a:r>
              <a:rPr lang="ar-IQ" sz="2400" b="1" i="1" dirty="0" err="1" smtClean="0">
                <a:solidFill>
                  <a:schemeClr val="tx1"/>
                </a:solidFill>
              </a:rPr>
              <a:t>جغرافيه</a:t>
            </a:r>
            <a:r>
              <a:rPr lang="ar-IQ" sz="2400" b="1" i="1" dirty="0" smtClean="0">
                <a:solidFill>
                  <a:schemeClr val="tx1"/>
                </a:solidFill>
              </a:rPr>
              <a:t> </a:t>
            </a:r>
            <a:r>
              <a:rPr lang="ar-IQ" sz="2400" b="1" i="1" dirty="0" err="1" smtClean="0">
                <a:solidFill>
                  <a:schemeClr val="tx1"/>
                </a:solidFill>
              </a:rPr>
              <a:t>البيئه</a:t>
            </a:r>
            <a:r>
              <a:rPr lang="ar-IQ" sz="2400" b="1" i="1" dirty="0" smtClean="0">
                <a:solidFill>
                  <a:schemeClr val="tx1"/>
                </a:solidFill>
              </a:rPr>
              <a:t> والتلوث/</a:t>
            </a:r>
            <a:r>
              <a:rPr lang="ar-IQ" sz="2400" b="1" i="1" dirty="0" err="1" smtClean="0">
                <a:solidFill>
                  <a:schemeClr val="tx1"/>
                </a:solidFill>
              </a:rPr>
              <a:t>المرحله</a:t>
            </a:r>
            <a:r>
              <a:rPr lang="ar-IQ" sz="2400" b="1" i="1" dirty="0" smtClean="0">
                <a:solidFill>
                  <a:schemeClr val="tx1"/>
                </a:solidFill>
              </a:rPr>
              <a:t> </a:t>
            </a:r>
            <a:r>
              <a:rPr lang="ar-IQ" sz="2400" b="1" i="1" dirty="0" err="1" smtClean="0">
                <a:solidFill>
                  <a:schemeClr val="tx1"/>
                </a:solidFill>
              </a:rPr>
              <a:t>الرابعه</a:t>
            </a:r>
            <a:r>
              <a:rPr lang="ar-IQ" sz="2400" b="1" i="1" dirty="0" smtClean="0">
                <a:solidFill>
                  <a:schemeClr val="tx1"/>
                </a:solidFill>
              </a:rPr>
              <a:t> .                          كليه </a:t>
            </a:r>
            <a:r>
              <a:rPr lang="ar-IQ" sz="2400" b="1" i="1" dirty="0" err="1" smtClean="0">
                <a:solidFill>
                  <a:schemeClr val="tx1"/>
                </a:solidFill>
              </a:rPr>
              <a:t>التربيه</a:t>
            </a:r>
            <a:r>
              <a:rPr lang="ar-IQ" sz="2400" b="1" i="1" dirty="0" smtClean="0">
                <a:solidFill>
                  <a:schemeClr val="tx1"/>
                </a:solidFill>
              </a:rPr>
              <a:t> ابن </a:t>
            </a:r>
            <a:r>
              <a:rPr lang="ar-IQ" sz="2400" b="1" i="1" dirty="0" err="1" smtClean="0">
                <a:solidFill>
                  <a:schemeClr val="tx1"/>
                </a:solidFill>
              </a:rPr>
              <a:t>رشد.للعلوم</a:t>
            </a:r>
            <a:r>
              <a:rPr lang="ar-IQ" sz="2400" b="1" i="1" dirty="0" smtClean="0">
                <a:solidFill>
                  <a:schemeClr val="tx1"/>
                </a:solidFill>
              </a:rPr>
              <a:t> </a:t>
            </a:r>
            <a:r>
              <a:rPr lang="ar-IQ" sz="2400" b="1" i="1" dirty="0" err="1" smtClean="0">
                <a:solidFill>
                  <a:schemeClr val="tx1"/>
                </a:solidFill>
              </a:rPr>
              <a:t>الانسانيه</a:t>
            </a:r>
            <a:r>
              <a:rPr lang="ar-IQ" sz="2400" b="1" i="1" dirty="0">
                <a:solidFill>
                  <a:schemeClr val="tx1"/>
                </a:solidFill>
              </a:rPr>
              <a:t> </a:t>
            </a:r>
            <a:r>
              <a:rPr lang="ar-IQ" sz="2400" b="1" i="1" dirty="0" smtClean="0">
                <a:solidFill>
                  <a:schemeClr val="tx1"/>
                </a:solidFill>
              </a:rPr>
              <a:t>                                    اعداد </a:t>
            </a:r>
            <a:r>
              <a:rPr lang="ar-IQ" sz="2400" b="1" i="1" dirty="0" err="1" smtClean="0">
                <a:solidFill>
                  <a:schemeClr val="tx1"/>
                </a:solidFill>
              </a:rPr>
              <a:t>الدكتوره</a:t>
            </a:r>
            <a:r>
              <a:rPr lang="ar-IQ" sz="2400" b="1" i="1" dirty="0" smtClean="0">
                <a:solidFill>
                  <a:schemeClr val="tx1"/>
                </a:solidFill>
              </a:rPr>
              <a:t> حنان نعمان/</a:t>
            </a:r>
            <a:r>
              <a:rPr lang="ar-IQ" sz="2400" b="1" i="1" dirty="0" err="1" smtClean="0">
                <a:solidFill>
                  <a:schemeClr val="tx1"/>
                </a:solidFill>
              </a:rPr>
              <a:t>المحاضره</a:t>
            </a:r>
            <a:r>
              <a:rPr lang="ar-IQ" sz="2400" b="1" i="1" dirty="0" smtClean="0">
                <a:solidFill>
                  <a:schemeClr val="tx1"/>
                </a:solidFill>
              </a:rPr>
              <a:t> الاولى</a:t>
            </a:r>
            <a:endParaRPr lang="en-US" sz="2400" b="1" i="1" dirty="0">
              <a:solidFill>
                <a:schemeClr val="tx1"/>
              </a:solidFill>
            </a:endParaRPr>
          </a:p>
        </p:txBody>
      </p:sp>
      <p:sp>
        <p:nvSpPr>
          <p:cNvPr id="3" name="عنصر نائب للمحتوى 2"/>
          <p:cNvSpPr>
            <a:spLocks noGrp="1"/>
          </p:cNvSpPr>
          <p:nvPr>
            <p:ph idx="1"/>
          </p:nvPr>
        </p:nvSpPr>
        <p:spPr>
          <a:xfrm>
            <a:off x="304800" y="2132856"/>
            <a:ext cx="8686800" cy="4536504"/>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a:r>
              <a:rPr lang="ar-IQ" dirty="0" smtClean="0">
                <a:solidFill>
                  <a:schemeClr val="tx1"/>
                </a:solidFill>
              </a:rPr>
              <a:t>التعرف على مصطلحي </a:t>
            </a:r>
            <a:r>
              <a:rPr lang="ar-IQ" dirty="0" err="1" smtClean="0">
                <a:solidFill>
                  <a:schemeClr val="tx1"/>
                </a:solidFill>
              </a:rPr>
              <a:t>البيئه</a:t>
            </a:r>
            <a:r>
              <a:rPr lang="ar-IQ" dirty="0" smtClean="0">
                <a:solidFill>
                  <a:schemeClr val="tx1"/>
                </a:solidFill>
              </a:rPr>
              <a:t> والتلوث                 </a:t>
            </a:r>
            <a:r>
              <a:rPr lang="ar-IQ" dirty="0" err="1" smtClean="0">
                <a:solidFill>
                  <a:schemeClr val="tx1"/>
                </a:solidFill>
              </a:rPr>
              <a:t>فالبيئه</a:t>
            </a:r>
            <a:r>
              <a:rPr lang="ar-IQ" dirty="0" smtClean="0">
                <a:solidFill>
                  <a:schemeClr val="tx1"/>
                </a:solidFill>
              </a:rPr>
              <a:t> تعني </a:t>
            </a:r>
            <a:r>
              <a:rPr lang="ar-IQ" dirty="0" err="1" smtClean="0">
                <a:solidFill>
                  <a:schemeClr val="tx1"/>
                </a:solidFill>
              </a:rPr>
              <a:t>باللغه</a:t>
            </a:r>
            <a:r>
              <a:rPr lang="ar-IQ" dirty="0" smtClean="0">
                <a:solidFill>
                  <a:schemeClr val="tx1"/>
                </a:solidFill>
              </a:rPr>
              <a:t> </a:t>
            </a:r>
            <a:r>
              <a:rPr lang="ar-IQ" dirty="0" err="1" smtClean="0">
                <a:solidFill>
                  <a:schemeClr val="tx1"/>
                </a:solidFill>
              </a:rPr>
              <a:t>العربيه</a:t>
            </a:r>
            <a:r>
              <a:rPr lang="ar-IQ" dirty="0" smtClean="0">
                <a:solidFill>
                  <a:schemeClr val="tx1"/>
                </a:solidFill>
              </a:rPr>
              <a:t> بانها مشتقه من الفعل باء ـ </a:t>
            </a:r>
            <a:r>
              <a:rPr lang="ar-IQ" dirty="0" err="1" smtClean="0">
                <a:solidFill>
                  <a:schemeClr val="tx1"/>
                </a:solidFill>
              </a:rPr>
              <a:t>بوا.كما</a:t>
            </a:r>
            <a:r>
              <a:rPr lang="ar-IQ" dirty="0" smtClean="0">
                <a:solidFill>
                  <a:schemeClr val="tx1"/>
                </a:solidFill>
              </a:rPr>
              <a:t> ورد ذكره في القران الكريم لقوله تعالى(وبوانا </a:t>
            </a:r>
            <a:r>
              <a:rPr lang="ar-IQ" dirty="0" err="1" smtClean="0">
                <a:solidFill>
                  <a:schemeClr val="tx1"/>
                </a:solidFill>
              </a:rPr>
              <a:t>لابراهيم</a:t>
            </a:r>
            <a:r>
              <a:rPr lang="ar-IQ" dirty="0" smtClean="0">
                <a:solidFill>
                  <a:schemeClr val="tx1"/>
                </a:solidFill>
              </a:rPr>
              <a:t> مكان البيت</a:t>
            </a:r>
          </a:p>
          <a:p>
            <a:pPr algn="r"/>
            <a:r>
              <a:rPr lang="ar-IQ" dirty="0" smtClean="0">
                <a:solidFill>
                  <a:schemeClr val="tx1"/>
                </a:solidFill>
              </a:rPr>
              <a:t>)اي وفرنا له </a:t>
            </a:r>
            <a:r>
              <a:rPr lang="ar-IQ" dirty="0" err="1" smtClean="0">
                <a:solidFill>
                  <a:schemeClr val="tx1"/>
                </a:solidFill>
              </a:rPr>
              <a:t>الكعبه</a:t>
            </a:r>
            <a:r>
              <a:rPr lang="ar-IQ" dirty="0" smtClean="0">
                <a:solidFill>
                  <a:schemeClr val="tx1"/>
                </a:solidFill>
              </a:rPr>
              <a:t> </a:t>
            </a:r>
            <a:r>
              <a:rPr lang="ar-IQ" dirty="0" err="1" smtClean="0">
                <a:solidFill>
                  <a:schemeClr val="tx1"/>
                </a:solidFill>
              </a:rPr>
              <a:t>الشريفه</a:t>
            </a:r>
            <a:r>
              <a:rPr lang="ar-IQ" dirty="0" smtClean="0">
                <a:solidFill>
                  <a:schemeClr val="tx1"/>
                </a:solidFill>
              </a:rPr>
              <a:t> مكانا </a:t>
            </a:r>
            <a:r>
              <a:rPr lang="ar-IQ" dirty="0" err="1" smtClean="0">
                <a:solidFill>
                  <a:schemeClr val="tx1"/>
                </a:solidFill>
              </a:rPr>
              <a:t>للاقامه.اما</a:t>
            </a:r>
            <a:r>
              <a:rPr lang="ar-IQ" dirty="0" smtClean="0">
                <a:solidFill>
                  <a:schemeClr val="tx1"/>
                </a:solidFill>
              </a:rPr>
              <a:t> اصطلاحا </a:t>
            </a:r>
            <a:r>
              <a:rPr lang="ar-IQ" dirty="0" err="1" smtClean="0">
                <a:solidFill>
                  <a:schemeClr val="tx1"/>
                </a:solidFill>
              </a:rPr>
              <a:t>فانها</a:t>
            </a:r>
            <a:r>
              <a:rPr lang="ar-IQ" dirty="0" smtClean="0">
                <a:solidFill>
                  <a:schemeClr val="tx1"/>
                </a:solidFill>
              </a:rPr>
              <a:t> تعني البيت او المسكن او مكان </a:t>
            </a:r>
            <a:r>
              <a:rPr lang="ar-IQ" dirty="0" err="1" smtClean="0">
                <a:solidFill>
                  <a:schemeClr val="tx1"/>
                </a:solidFill>
              </a:rPr>
              <a:t>الاقامه.اما</a:t>
            </a:r>
            <a:r>
              <a:rPr lang="ar-IQ" dirty="0" smtClean="0">
                <a:solidFill>
                  <a:schemeClr val="tx1"/>
                </a:solidFill>
              </a:rPr>
              <a:t> التلوث فتعني اي تغير </a:t>
            </a:r>
            <a:r>
              <a:rPr lang="ar-IQ" dirty="0" err="1" smtClean="0">
                <a:solidFill>
                  <a:schemeClr val="tx1"/>
                </a:solidFill>
              </a:rPr>
              <a:t>بالزياده</a:t>
            </a:r>
            <a:r>
              <a:rPr lang="ar-IQ" dirty="0" smtClean="0">
                <a:solidFill>
                  <a:schemeClr val="tx1"/>
                </a:solidFill>
              </a:rPr>
              <a:t> او النقصان بالعوامل </a:t>
            </a:r>
            <a:r>
              <a:rPr lang="ar-IQ" dirty="0" err="1" smtClean="0">
                <a:solidFill>
                  <a:schemeClr val="tx1"/>
                </a:solidFill>
              </a:rPr>
              <a:t>الطبيعيه</a:t>
            </a:r>
            <a:r>
              <a:rPr lang="ar-IQ" dirty="0" smtClean="0">
                <a:solidFill>
                  <a:schemeClr val="tx1"/>
                </a:solidFill>
              </a:rPr>
              <a:t> او </a:t>
            </a:r>
            <a:r>
              <a:rPr lang="ar-IQ" dirty="0" err="1" smtClean="0">
                <a:solidFill>
                  <a:schemeClr val="tx1"/>
                </a:solidFill>
              </a:rPr>
              <a:t>البشريه</a:t>
            </a:r>
            <a:r>
              <a:rPr lang="ar-IQ" dirty="0" smtClean="0">
                <a:solidFill>
                  <a:schemeClr val="tx1"/>
                </a:solidFill>
              </a:rPr>
              <a:t> </a:t>
            </a:r>
            <a:r>
              <a:rPr lang="ar-IQ" dirty="0" err="1" smtClean="0">
                <a:solidFill>
                  <a:schemeClr val="tx1"/>
                </a:solidFill>
              </a:rPr>
              <a:t>فانها</a:t>
            </a:r>
            <a:r>
              <a:rPr lang="ar-IQ" dirty="0" smtClean="0">
                <a:solidFill>
                  <a:schemeClr val="tx1"/>
                </a:solidFill>
              </a:rPr>
              <a:t> تسمى بالتلوث.</a:t>
            </a:r>
            <a:endParaRPr lang="en-US" dirty="0">
              <a:solidFill>
                <a:schemeClr val="tx1"/>
              </a:solidFill>
            </a:endParaRPr>
          </a:p>
        </p:txBody>
      </p:sp>
    </p:spTree>
    <p:extLst>
      <p:ext uri="{BB962C8B-B14F-4D97-AF65-F5344CB8AC3E}">
        <p14:creationId xmlns:p14="http://schemas.microsoft.com/office/powerpoint/2010/main" val="1836365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8722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a:t>
            </a:r>
            <a:r>
              <a:rPr lang="ar-IQ" sz="2400" dirty="0" smtClean="0">
                <a:solidFill>
                  <a:schemeClr val="tx1"/>
                </a:solidFill>
              </a:rPr>
              <a:t>نعمان/</a:t>
            </a:r>
            <a:r>
              <a:rPr lang="ar-IQ" sz="2400" dirty="0" err="1" smtClean="0">
                <a:solidFill>
                  <a:schemeClr val="tx1"/>
                </a:solidFill>
              </a:rPr>
              <a:t>المحاضره</a:t>
            </a:r>
            <a:r>
              <a:rPr lang="ar-IQ" sz="2400" dirty="0">
                <a:solidFill>
                  <a:schemeClr val="tx1"/>
                </a:solidFill>
              </a:rPr>
              <a:t> </a:t>
            </a:r>
            <a:r>
              <a:rPr lang="ar-IQ" sz="2400" dirty="0" smtClean="0">
                <a:solidFill>
                  <a:schemeClr val="tx1"/>
                </a:solidFill>
              </a:rPr>
              <a:t>العشرون</a:t>
            </a:r>
            <a:endParaRPr lang="en-US" sz="2400" dirty="0">
              <a:solidFill>
                <a:schemeClr val="tx1"/>
              </a:solidFill>
            </a:endParaRPr>
          </a:p>
        </p:txBody>
      </p:sp>
      <p:sp>
        <p:nvSpPr>
          <p:cNvPr id="3" name="عنصر نائب للمحتوى 2"/>
          <p:cNvSpPr>
            <a:spLocks noGrp="1"/>
          </p:cNvSpPr>
          <p:nvPr>
            <p:ph idx="1"/>
          </p:nvPr>
        </p:nvSpPr>
        <p:spPr>
          <a:xfrm>
            <a:off x="304800" y="2276872"/>
            <a:ext cx="8686800" cy="3803253"/>
          </a:xfrm>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IQ" dirty="0" smtClean="0"/>
              <a:t>وسائل مكافحه التلوث المائيـ</a:t>
            </a:r>
          </a:p>
          <a:p>
            <a:pPr algn="r"/>
            <a:r>
              <a:rPr lang="ar-IQ" dirty="0" smtClean="0"/>
              <a:t> 1.عدم </a:t>
            </a:r>
            <a:r>
              <a:rPr lang="ar-IQ" dirty="0"/>
              <a:t>القاء المخلفات </a:t>
            </a:r>
            <a:r>
              <a:rPr lang="ar-IQ" dirty="0" err="1"/>
              <a:t>المنزليه</a:t>
            </a:r>
            <a:r>
              <a:rPr lang="ar-IQ" dirty="0"/>
              <a:t> </a:t>
            </a:r>
            <a:r>
              <a:rPr lang="ar-IQ" dirty="0" err="1"/>
              <a:t>والصناعيه</a:t>
            </a:r>
            <a:r>
              <a:rPr lang="ar-IQ" dirty="0"/>
              <a:t> في الموارد </a:t>
            </a:r>
            <a:r>
              <a:rPr lang="ar-IQ" dirty="0" err="1"/>
              <a:t>المائيه</a:t>
            </a:r>
            <a:endParaRPr lang="ar-IQ" dirty="0"/>
          </a:p>
          <a:p>
            <a:pPr algn="r"/>
            <a:r>
              <a:rPr lang="ar-IQ" dirty="0"/>
              <a:t>2ـمعالجه مياه المجاري </a:t>
            </a:r>
          </a:p>
          <a:p>
            <a:pPr algn="r"/>
            <a:r>
              <a:rPr lang="ar-IQ" dirty="0"/>
              <a:t>3ـاجراء فحص دوري للمياه </a:t>
            </a:r>
          </a:p>
          <a:p>
            <a:pPr algn="r"/>
            <a:r>
              <a:rPr lang="ar-IQ" dirty="0"/>
              <a:t>4ـالاهتمام بالبحوث التي تتناول التلوث </a:t>
            </a:r>
            <a:endParaRPr lang="en-US" dirty="0"/>
          </a:p>
        </p:txBody>
      </p:sp>
    </p:spTree>
    <p:extLst>
      <p:ext uri="{BB962C8B-B14F-4D97-AF65-F5344CB8AC3E}">
        <p14:creationId xmlns:p14="http://schemas.microsoft.com/office/powerpoint/2010/main" val="379327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800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الواحده</a:t>
            </a:r>
            <a:r>
              <a:rPr lang="ar-IQ" sz="2400" dirty="0" smtClean="0">
                <a:solidFill>
                  <a:schemeClr val="tx1"/>
                </a:solidFill>
              </a:rPr>
              <a:t> </a:t>
            </a:r>
            <a:r>
              <a:rPr lang="ar-IQ" sz="2400" dirty="0">
                <a:solidFill>
                  <a:schemeClr val="tx1"/>
                </a:solidFill>
              </a:rPr>
              <a:t>والعشرون</a:t>
            </a:r>
            <a:endParaRPr lang="en-US" sz="2400" dirty="0">
              <a:solidFill>
                <a:schemeClr val="tx1"/>
              </a:solidFill>
            </a:endParaRPr>
          </a:p>
        </p:txBody>
      </p:sp>
      <p:sp>
        <p:nvSpPr>
          <p:cNvPr id="3" name="عنصر نائب للمحتوى 2"/>
          <p:cNvSpPr>
            <a:spLocks noGrp="1"/>
          </p:cNvSpPr>
          <p:nvPr>
            <p:ph idx="1"/>
          </p:nvPr>
        </p:nvSpPr>
        <p:spPr>
          <a:xfrm>
            <a:off x="304800" y="2132856"/>
            <a:ext cx="8686800" cy="3947269"/>
          </a:xfrm>
        </p:spPr>
        <p:style>
          <a:lnRef idx="1">
            <a:schemeClr val="accent2"/>
          </a:lnRef>
          <a:fillRef idx="2">
            <a:schemeClr val="accent2"/>
          </a:fillRef>
          <a:effectRef idx="1">
            <a:schemeClr val="accent2"/>
          </a:effectRef>
          <a:fontRef idx="minor">
            <a:schemeClr val="dk1"/>
          </a:fontRef>
        </p:style>
        <p:txBody>
          <a:bodyPr/>
          <a:lstStyle/>
          <a:p>
            <a:pPr algn="r"/>
            <a:r>
              <a:rPr lang="ar-IQ" dirty="0"/>
              <a:t>عوامل تلوث البيئة البحرية: </a:t>
            </a:r>
          </a:p>
          <a:p>
            <a:pPr algn="r"/>
            <a:r>
              <a:rPr lang="ar-IQ" dirty="0"/>
              <a:t>	تم تقسيم العوامل التي تؤدي الى تلوث البيئة البحرية الى الأنواع التالية:</a:t>
            </a:r>
          </a:p>
          <a:p>
            <a:pPr algn="r"/>
            <a:endParaRPr lang="ar-IQ" dirty="0"/>
          </a:p>
          <a:p>
            <a:pPr algn="r"/>
            <a:r>
              <a:rPr lang="ar-IQ" dirty="0"/>
              <a:t>1. الهيدروكربونات </a:t>
            </a:r>
            <a:r>
              <a:rPr lang="ar-IQ" dirty="0" err="1"/>
              <a:t>المهلجنه</a:t>
            </a:r>
            <a:r>
              <a:rPr lang="ar-IQ" dirty="0"/>
              <a:t> بما في ذلك مركبات ثنائي فينيل عديد الكلور، والمبيدات الحشرية العضوية، المحتوية على الكلور مثل </a:t>
            </a:r>
            <a:r>
              <a:rPr lang="ar-IQ" dirty="0" err="1"/>
              <a:t>د.د.ت</a:t>
            </a:r>
            <a:endParaRPr lang="en-US" dirty="0"/>
          </a:p>
        </p:txBody>
      </p:sp>
    </p:spTree>
    <p:extLst>
      <p:ext uri="{BB962C8B-B14F-4D97-AF65-F5344CB8AC3E}">
        <p14:creationId xmlns:p14="http://schemas.microsoft.com/office/powerpoint/2010/main" val="2885709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6561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الثانيه</a:t>
            </a:r>
            <a:r>
              <a:rPr lang="ar-IQ" sz="2400" dirty="0" smtClean="0">
                <a:solidFill>
                  <a:schemeClr val="tx1"/>
                </a:solidFill>
              </a:rPr>
              <a:t> </a:t>
            </a:r>
            <a:r>
              <a:rPr lang="ar-IQ" sz="2400" dirty="0">
                <a:solidFill>
                  <a:schemeClr val="tx1"/>
                </a:solidFill>
              </a:rPr>
              <a:t>والعشرون</a:t>
            </a:r>
            <a:endParaRPr lang="en-US" sz="2400" dirty="0">
              <a:solidFill>
                <a:schemeClr val="tx1"/>
              </a:solidFill>
            </a:endParaRPr>
          </a:p>
        </p:txBody>
      </p:sp>
      <p:sp>
        <p:nvSpPr>
          <p:cNvPr id="3" name="عنصر نائب للمحتوى 2"/>
          <p:cNvSpPr>
            <a:spLocks noGrp="1"/>
          </p:cNvSpPr>
          <p:nvPr>
            <p:ph idx="1"/>
          </p:nvPr>
        </p:nvSpPr>
        <p:spPr>
          <a:xfrm>
            <a:off x="304800" y="2060848"/>
            <a:ext cx="8686800" cy="4019277"/>
          </a:xfrm>
        </p:spPr>
        <p:style>
          <a:lnRef idx="1">
            <a:schemeClr val="accent2"/>
          </a:lnRef>
          <a:fillRef idx="2">
            <a:schemeClr val="accent2"/>
          </a:fillRef>
          <a:effectRef idx="1">
            <a:schemeClr val="accent2"/>
          </a:effectRef>
          <a:fontRef idx="minor">
            <a:schemeClr val="dk1"/>
          </a:fontRef>
        </p:style>
        <p:txBody>
          <a:bodyPr/>
          <a:lstStyle/>
          <a:p>
            <a:pPr algn="r"/>
            <a:r>
              <a:rPr lang="ar-IQ" dirty="0"/>
              <a:t>	</a:t>
            </a:r>
            <a:r>
              <a:rPr lang="ar-IQ" dirty="0" smtClean="0"/>
              <a:t>تلوث </a:t>
            </a:r>
            <a:r>
              <a:rPr lang="ar-IQ" dirty="0" err="1" smtClean="0"/>
              <a:t>البيئه</a:t>
            </a:r>
            <a:r>
              <a:rPr lang="ar-IQ" dirty="0" smtClean="0"/>
              <a:t> </a:t>
            </a:r>
            <a:r>
              <a:rPr lang="ar-IQ" dirty="0" err="1" smtClean="0"/>
              <a:t>المائيه</a:t>
            </a:r>
            <a:endParaRPr lang="ar-IQ" dirty="0"/>
          </a:p>
          <a:p>
            <a:endParaRPr lang="ar-IQ" dirty="0"/>
          </a:p>
          <a:p>
            <a:pPr algn="r"/>
            <a:r>
              <a:rPr lang="ar-IQ" dirty="0" smtClean="0"/>
              <a:t>1</a:t>
            </a:r>
            <a:r>
              <a:rPr lang="ar-IQ" dirty="0"/>
              <a:t>. النفط ومشتقاته. </a:t>
            </a:r>
          </a:p>
          <a:p>
            <a:pPr algn="r"/>
            <a:r>
              <a:rPr lang="ar-IQ" dirty="0"/>
              <a:t>3. الكيماويات العضوية الأخرى مثل السموم البيولوجية والمنظفات الاصطناعية.</a:t>
            </a:r>
          </a:p>
          <a:p>
            <a:pPr algn="r"/>
            <a:r>
              <a:rPr lang="ar-IQ" dirty="0"/>
              <a:t>4. المخصبات الزراعية التي تتوفر في الفضلات المنزلية والمخلفات الزراعية</a:t>
            </a:r>
            <a:endParaRPr lang="en-US" dirty="0"/>
          </a:p>
        </p:txBody>
      </p:sp>
    </p:spTree>
    <p:extLst>
      <p:ext uri="{BB962C8B-B14F-4D97-AF65-F5344CB8AC3E}">
        <p14:creationId xmlns:p14="http://schemas.microsoft.com/office/powerpoint/2010/main" val="2534232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16561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الثالثه</a:t>
            </a:r>
            <a:r>
              <a:rPr lang="ar-IQ" sz="2400" dirty="0" smtClean="0">
                <a:solidFill>
                  <a:schemeClr val="tx1"/>
                </a:solidFill>
              </a:rPr>
              <a:t> </a:t>
            </a:r>
            <a:r>
              <a:rPr lang="ar-IQ" sz="2400" dirty="0">
                <a:solidFill>
                  <a:schemeClr val="tx1"/>
                </a:solidFill>
              </a:rPr>
              <a:t>والعشرون</a:t>
            </a:r>
            <a:endParaRPr lang="en-US" sz="2400" dirty="0">
              <a:solidFill>
                <a:schemeClr val="tx1"/>
              </a:solidFill>
            </a:endParaRPr>
          </a:p>
        </p:txBody>
      </p:sp>
      <p:sp>
        <p:nvSpPr>
          <p:cNvPr id="3" name="عنصر نائب للمحتوى 2"/>
          <p:cNvSpPr>
            <a:spLocks noGrp="1"/>
          </p:cNvSpPr>
          <p:nvPr>
            <p:ph idx="1"/>
          </p:nvPr>
        </p:nvSpPr>
        <p:spPr>
          <a:xfrm>
            <a:off x="304800" y="1916832"/>
            <a:ext cx="8686800" cy="4163293"/>
          </a:xfrm>
        </p:spPr>
        <p:style>
          <a:lnRef idx="1">
            <a:schemeClr val="accent2"/>
          </a:lnRef>
          <a:fillRef idx="2">
            <a:schemeClr val="accent2"/>
          </a:fillRef>
          <a:effectRef idx="1">
            <a:schemeClr val="accent2"/>
          </a:effectRef>
          <a:fontRef idx="minor">
            <a:schemeClr val="dk1"/>
          </a:fontRef>
        </p:style>
        <p:txBody>
          <a:bodyPr/>
          <a:lstStyle/>
          <a:p>
            <a:pPr algn="r"/>
            <a:r>
              <a:rPr lang="ar-IQ" dirty="0"/>
              <a:t>	5. الكيماويات غير العضوية وبخاصة العناصر الثقيلة مثل الزئبق (</a:t>
            </a:r>
            <a:r>
              <a:rPr lang="en-US" dirty="0"/>
              <a:t>Hg) </a:t>
            </a:r>
            <a:r>
              <a:rPr lang="ar-IQ" dirty="0"/>
              <a:t>والرصاص (</a:t>
            </a:r>
            <a:r>
              <a:rPr lang="en-US" dirty="0" err="1"/>
              <a:t>Pb</a:t>
            </a:r>
            <a:r>
              <a:rPr lang="en-US" dirty="0"/>
              <a:t>)</a:t>
            </a:r>
          </a:p>
          <a:p>
            <a:pPr algn="r"/>
            <a:r>
              <a:rPr lang="en-US" dirty="0"/>
              <a:t>6. </a:t>
            </a:r>
            <a:r>
              <a:rPr lang="ar-IQ" dirty="0"/>
              <a:t>المواد الصلبة العالقة.</a:t>
            </a:r>
          </a:p>
          <a:p>
            <a:pPr algn="r"/>
            <a:r>
              <a:rPr lang="ar-IQ" dirty="0"/>
              <a:t>7. المواد المشعة المستخدمة في الأغراض السلمية.</a:t>
            </a:r>
          </a:p>
          <a:p>
            <a:pPr algn="r"/>
            <a:r>
              <a:rPr lang="ar-IQ" dirty="0"/>
              <a:t>8. الفقدان الحراري أثناء استخدام المياه في عمليات التبريد. </a:t>
            </a:r>
          </a:p>
        </p:txBody>
      </p:sp>
    </p:spTree>
    <p:extLst>
      <p:ext uri="{BB962C8B-B14F-4D97-AF65-F5344CB8AC3E}">
        <p14:creationId xmlns:p14="http://schemas.microsoft.com/office/powerpoint/2010/main" val="3031324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6561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الرابعه</a:t>
            </a:r>
            <a:r>
              <a:rPr lang="ar-IQ" sz="2400" dirty="0" smtClean="0">
                <a:solidFill>
                  <a:schemeClr val="tx1"/>
                </a:solidFill>
              </a:rPr>
              <a:t> </a:t>
            </a:r>
            <a:r>
              <a:rPr lang="ar-IQ" sz="2400" dirty="0">
                <a:solidFill>
                  <a:schemeClr val="tx1"/>
                </a:solidFill>
              </a:rPr>
              <a:t>والعشرون</a:t>
            </a:r>
            <a:endParaRPr lang="en-US" sz="2400" dirty="0">
              <a:solidFill>
                <a:schemeClr val="tx1"/>
              </a:solidFill>
            </a:endParaRPr>
          </a:p>
        </p:txBody>
      </p:sp>
      <p:sp>
        <p:nvSpPr>
          <p:cNvPr id="3" name="عنصر نائب للمحتوى 2"/>
          <p:cNvSpPr>
            <a:spLocks noGrp="1"/>
          </p:cNvSpPr>
          <p:nvPr>
            <p:ph idx="1"/>
          </p:nvPr>
        </p:nvSpPr>
        <p:spPr>
          <a:xfrm>
            <a:off x="304800" y="1988840"/>
            <a:ext cx="8686800" cy="4091285"/>
          </a:xfrm>
        </p:spPr>
        <p:style>
          <a:lnRef idx="1">
            <a:schemeClr val="accent2"/>
          </a:lnRef>
          <a:fillRef idx="2">
            <a:schemeClr val="accent2"/>
          </a:fillRef>
          <a:effectRef idx="1">
            <a:schemeClr val="accent2"/>
          </a:effectRef>
          <a:fontRef idx="minor">
            <a:schemeClr val="dk1"/>
          </a:fontRef>
        </p:style>
        <p:txBody>
          <a:bodyPr/>
          <a:lstStyle/>
          <a:p>
            <a:pPr algn="r"/>
            <a:r>
              <a:rPr lang="ar-IQ" dirty="0"/>
              <a:t>قيام الإنسان، سواء بطريقة مباشرة، أو غير مباشرة، بإدخال مواد أو مصادر للطاقة الى البيئة </a:t>
            </a:r>
            <a:r>
              <a:rPr lang="ar-IQ" dirty="0" err="1"/>
              <a:t>النهريه</a:t>
            </a:r>
            <a:r>
              <a:rPr lang="ar-IQ" dirty="0"/>
              <a:t> تترتب عليها، أو يحتمل أن تترتب عليها آثار ضارة،  كأضرار بالمواد الحية وتعريض الصحة البشرية للخطر وتعويق النشاطات </a:t>
            </a:r>
            <a:r>
              <a:rPr lang="ar-IQ" dirty="0" err="1"/>
              <a:t>النهريه</a:t>
            </a:r>
            <a:r>
              <a:rPr lang="ar-IQ" dirty="0"/>
              <a:t> او </a:t>
            </a:r>
            <a:r>
              <a:rPr lang="ar-IQ" dirty="0" err="1"/>
              <a:t>البحريه</a:t>
            </a:r>
            <a:r>
              <a:rPr lang="ar-IQ" dirty="0"/>
              <a:t> بما في ذلك صيد </a:t>
            </a:r>
            <a:r>
              <a:rPr lang="ar-IQ" dirty="0" err="1"/>
              <a:t>الأسماك،والاضرار</a:t>
            </a:r>
            <a:r>
              <a:rPr lang="ar-IQ" dirty="0"/>
              <a:t> بنوعية مياه </a:t>
            </a:r>
            <a:r>
              <a:rPr lang="ar-IQ" dirty="0" err="1"/>
              <a:t>النهراوالبحر</a:t>
            </a:r>
            <a:r>
              <a:rPr lang="ar-IQ" dirty="0"/>
              <a:t> وعدم قابليتها للاستعمال، والحد من قيام المرافق الترفيهية</a:t>
            </a:r>
            <a:endParaRPr lang="en-US" dirty="0"/>
          </a:p>
        </p:txBody>
      </p:sp>
    </p:spTree>
    <p:extLst>
      <p:ext uri="{BB962C8B-B14F-4D97-AF65-F5344CB8AC3E}">
        <p14:creationId xmlns:p14="http://schemas.microsoft.com/office/powerpoint/2010/main" val="1046478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5121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الخامسه</a:t>
            </a:r>
            <a:r>
              <a:rPr lang="ar-IQ" sz="2400" dirty="0" smtClean="0">
                <a:solidFill>
                  <a:schemeClr val="tx1"/>
                </a:solidFill>
              </a:rPr>
              <a:t> </a:t>
            </a:r>
            <a:r>
              <a:rPr lang="ar-IQ" sz="2400" dirty="0">
                <a:solidFill>
                  <a:schemeClr val="tx1"/>
                </a:solidFill>
              </a:rPr>
              <a:t>والعشرون</a:t>
            </a:r>
            <a:endParaRPr lang="en-US" sz="2400" dirty="0">
              <a:solidFill>
                <a:schemeClr val="tx1"/>
              </a:solidFill>
            </a:endParaRPr>
          </a:p>
        </p:txBody>
      </p:sp>
      <p:sp>
        <p:nvSpPr>
          <p:cNvPr id="3" name="عنصر نائب للمحتوى 2"/>
          <p:cNvSpPr>
            <a:spLocks noGrp="1"/>
          </p:cNvSpPr>
          <p:nvPr>
            <p:ph idx="1"/>
          </p:nvPr>
        </p:nvSpPr>
        <p:spPr>
          <a:xfrm>
            <a:off x="304800" y="1844824"/>
            <a:ext cx="8686800" cy="4235301"/>
          </a:xfrm>
        </p:spPr>
        <p:style>
          <a:lnRef idx="1">
            <a:schemeClr val="accent2"/>
          </a:lnRef>
          <a:fillRef idx="2">
            <a:schemeClr val="accent2"/>
          </a:fillRef>
          <a:effectRef idx="1">
            <a:schemeClr val="accent2"/>
          </a:effectRef>
          <a:fontRef idx="minor">
            <a:schemeClr val="dk1"/>
          </a:fontRef>
        </p:style>
        <p:txBody>
          <a:bodyPr/>
          <a:lstStyle/>
          <a:p>
            <a:pPr algn="r"/>
            <a:r>
              <a:rPr lang="ar-IQ" dirty="0"/>
              <a:t>. تدفق النفط أثناء عمليات التنقيب.</a:t>
            </a:r>
          </a:p>
          <a:p>
            <a:pPr algn="r"/>
            <a:r>
              <a:rPr lang="ar-IQ" dirty="0"/>
              <a:t>2. قيام بعض الناقلات بتفريغ محتويات صهاريجها </a:t>
            </a:r>
          </a:p>
          <a:p>
            <a:pPr algn="r"/>
            <a:r>
              <a:rPr lang="ar-IQ" dirty="0"/>
              <a:t>   ( مياه التوازن) في مياه البحر.</a:t>
            </a:r>
          </a:p>
          <a:p>
            <a:pPr algn="r"/>
            <a:r>
              <a:rPr lang="ar-IQ" dirty="0"/>
              <a:t>3. غرق الناقلات البحرية المحملة بالنفط.</a:t>
            </a:r>
          </a:p>
          <a:p>
            <a:pPr algn="r"/>
            <a:r>
              <a:rPr lang="ar-IQ" dirty="0"/>
              <a:t>4. حدوث تسرب أو انفجارات بالآبار النفطية البحرية.</a:t>
            </a:r>
          </a:p>
          <a:p>
            <a:r>
              <a:rPr lang="ar-IQ" dirty="0"/>
              <a:t> </a:t>
            </a:r>
          </a:p>
        </p:txBody>
      </p:sp>
    </p:spTree>
    <p:extLst>
      <p:ext uri="{BB962C8B-B14F-4D97-AF65-F5344CB8AC3E}">
        <p14:creationId xmlns:p14="http://schemas.microsoft.com/office/powerpoint/2010/main" val="3094256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16561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السادسه</a:t>
            </a:r>
            <a:r>
              <a:rPr lang="ar-IQ" sz="2400" dirty="0" smtClean="0">
                <a:solidFill>
                  <a:schemeClr val="tx1"/>
                </a:solidFill>
              </a:rPr>
              <a:t> </a:t>
            </a:r>
            <a:r>
              <a:rPr lang="ar-IQ" sz="2400" dirty="0">
                <a:solidFill>
                  <a:schemeClr val="tx1"/>
                </a:solidFill>
              </a:rPr>
              <a:t>والعشرون</a:t>
            </a:r>
            <a:endParaRPr lang="en-US" sz="2400" dirty="0">
              <a:solidFill>
                <a:schemeClr val="tx1"/>
              </a:solidFill>
            </a:endParaRPr>
          </a:p>
        </p:txBody>
      </p:sp>
      <p:sp>
        <p:nvSpPr>
          <p:cNvPr id="3" name="عنصر نائب للمحتوى 2"/>
          <p:cNvSpPr>
            <a:spLocks noGrp="1"/>
          </p:cNvSpPr>
          <p:nvPr>
            <p:ph idx="1"/>
          </p:nvPr>
        </p:nvSpPr>
        <p:spPr>
          <a:xfrm>
            <a:off x="304800" y="1916832"/>
            <a:ext cx="8686800" cy="4163293"/>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a:r>
              <a:rPr lang="ar-IQ" dirty="0"/>
              <a:t>استخدام الحواجز الطافية لحجز البقع النفطية والحيلولة دون انتشارها في البيئة </a:t>
            </a:r>
            <a:r>
              <a:rPr lang="ar-IQ" dirty="0" err="1"/>
              <a:t>المائيه</a:t>
            </a:r>
            <a:endParaRPr lang="ar-IQ" dirty="0"/>
          </a:p>
          <a:p>
            <a:pPr algn="r"/>
            <a:r>
              <a:rPr lang="ar-IQ" dirty="0"/>
              <a:t>استعمال المواد الماصة مثل الصوف الزجاجي.</a:t>
            </a:r>
          </a:p>
          <a:p>
            <a:pPr algn="r"/>
            <a:r>
              <a:rPr lang="ar-IQ" dirty="0"/>
              <a:t>استعمال طريقة المص بواسطة أجهزة خاصة يمكنها من فصل النفط عن الماء.</a:t>
            </a:r>
          </a:p>
          <a:p>
            <a:pPr algn="r"/>
            <a:r>
              <a:rPr lang="ar-IQ" dirty="0"/>
              <a:t>استعمال </a:t>
            </a:r>
            <a:r>
              <a:rPr lang="ar-IQ" dirty="0" err="1"/>
              <a:t>الكاشطات</a:t>
            </a:r>
            <a:r>
              <a:rPr lang="ar-IQ" dirty="0"/>
              <a:t> وهي أجهزة تقوم بقشط طبقة النفط الطافية.</a:t>
            </a:r>
          </a:p>
          <a:p>
            <a:pPr algn="r"/>
            <a:r>
              <a:rPr lang="ar-IQ" dirty="0"/>
              <a:t>استخدام أجهزة الحزام الناقل </a:t>
            </a:r>
            <a:r>
              <a:rPr lang="en-US" dirty="0"/>
              <a:t>BELT CONVEYER</a:t>
            </a:r>
          </a:p>
        </p:txBody>
      </p:sp>
    </p:spTree>
    <p:extLst>
      <p:ext uri="{BB962C8B-B14F-4D97-AF65-F5344CB8AC3E}">
        <p14:creationId xmlns:p14="http://schemas.microsoft.com/office/powerpoint/2010/main" val="2764155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67565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 /</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a:solidFill>
                  <a:schemeClr val="tx1"/>
                </a:solidFill>
              </a:rPr>
              <a:t>السابعه</a:t>
            </a:r>
            <a:r>
              <a:rPr lang="ar-IQ" sz="2400" dirty="0">
                <a:solidFill>
                  <a:schemeClr val="tx1"/>
                </a:solidFill>
              </a:rPr>
              <a:t> والعشرون</a:t>
            </a:r>
            <a:endParaRPr lang="en-US" sz="2400" dirty="0">
              <a:solidFill>
                <a:schemeClr val="tx1"/>
              </a:solidFill>
            </a:endParaRPr>
          </a:p>
        </p:txBody>
      </p:sp>
      <p:sp>
        <p:nvSpPr>
          <p:cNvPr id="3" name="عنصر نائب للمحتوى 2"/>
          <p:cNvSpPr>
            <a:spLocks noGrp="1"/>
          </p:cNvSpPr>
          <p:nvPr>
            <p:ph idx="1"/>
          </p:nvPr>
        </p:nvSpPr>
        <p:spPr>
          <a:xfrm>
            <a:off x="304800" y="2564904"/>
            <a:ext cx="8686800" cy="396044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r"/>
            <a:r>
              <a:rPr lang="ar-IQ" dirty="0" smtClean="0"/>
              <a:t>الطرق </a:t>
            </a:r>
            <a:r>
              <a:rPr lang="ar-IQ" dirty="0" err="1" smtClean="0"/>
              <a:t>الكيميائيه</a:t>
            </a:r>
            <a:endParaRPr lang="ar-IQ" dirty="0" smtClean="0"/>
          </a:p>
          <a:p>
            <a:pPr algn="r"/>
            <a:r>
              <a:rPr lang="ar-IQ" dirty="0" smtClean="0"/>
              <a:t>يحول </a:t>
            </a:r>
            <a:r>
              <a:rPr lang="ar-IQ" dirty="0"/>
              <a:t>النفط باستعمال المواد الكيميائية الى مواد </a:t>
            </a:r>
            <a:r>
              <a:rPr lang="ar-IQ" dirty="0" err="1"/>
              <a:t>جيلاتينيه</a:t>
            </a:r>
            <a:r>
              <a:rPr lang="ar-IQ" dirty="0"/>
              <a:t>.</a:t>
            </a:r>
          </a:p>
          <a:p>
            <a:pPr algn="r"/>
            <a:r>
              <a:rPr lang="ar-IQ" dirty="0"/>
              <a:t>(</a:t>
            </a:r>
            <a:r>
              <a:rPr lang="en-US" dirty="0"/>
              <a:t>DISPERSANTS) </a:t>
            </a:r>
            <a:r>
              <a:rPr lang="ar-IQ" dirty="0"/>
              <a:t>من شأنها تبديد البقع النفطية وتسهيل عملية التكسير أو التحلل البيولوجي.</a:t>
            </a:r>
          </a:p>
          <a:p>
            <a:pPr algn="r"/>
            <a:r>
              <a:rPr lang="ar-IQ" dirty="0"/>
              <a:t>تجمع المواد </a:t>
            </a:r>
            <a:r>
              <a:rPr lang="ar-IQ" dirty="0" err="1"/>
              <a:t>الجيلاتينيه</a:t>
            </a:r>
            <a:r>
              <a:rPr lang="ar-IQ" dirty="0"/>
              <a:t> باستخدام تيار هوائي ثم تحرق. </a:t>
            </a:r>
          </a:p>
          <a:p>
            <a:pPr algn="r"/>
            <a:r>
              <a:rPr lang="ar-IQ" dirty="0"/>
              <a:t> تستعمل مواد كيميائية خاصة تسمى المشتتات</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539552" y="2420888"/>
            <a:ext cx="8496944" cy="144016"/>
          </a:xfrm>
          <a:prstGeom prst="rect">
            <a:avLst/>
          </a:prstGeom>
          <a:ln/>
          <a:extLst/>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36837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800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 /</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اعداد </a:t>
            </a:r>
            <a:r>
              <a:rPr lang="ar-IQ" sz="2400" dirty="0" err="1" smtClean="0">
                <a:solidFill>
                  <a:schemeClr val="tx1"/>
                </a:solidFill>
              </a:rPr>
              <a:t>الدكتوره</a:t>
            </a:r>
            <a:r>
              <a:rPr lang="ar-IQ" sz="2400" dirty="0" smtClean="0">
                <a:solidFill>
                  <a:schemeClr val="tx1"/>
                </a:solidFill>
              </a:rPr>
              <a:t>/حنان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الثامنه</a:t>
            </a:r>
            <a:r>
              <a:rPr lang="ar-IQ" sz="2400" dirty="0" smtClean="0">
                <a:solidFill>
                  <a:schemeClr val="tx1"/>
                </a:solidFill>
              </a:rPr>
              <a:t> والعشرون</a:t>
            </a:r>
            <a:endParaRPr lang="en-US" sz="2400" dirty="0">
              <a:solidFill>
                <a:schemeClr val="tx1"/>
              </a:solidFill>
            </a:endParaRPr>
          </a:p>
        </p:txBody>
      </p:sp>
      <p:sp>
        <p:nvSpPr>
          <p:cNvPr id="3" name="عنصر نائب للمحتوى 2"/>
          <p:cNvSpPr>
            <a:spLocks noGrp="1"/>
          </p:cNvSpPr>
          <p:nvPr>
            <p:ph idx="1"/>
          </p:nvPr>
        </p:nvSpPr>
        <p:spPr>
          <a:xfrm>
            <a:off x="304800" y="2132856"/>
            <a:ext cx="8686800" cy="3947269"/>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a:r>
              <a:rPr lang="ar-IQ" dirty="0" smtClean="0"/>
              <a:t>الطرق </a:t>
            </a:r>
            <a:r>
              <a:rPr lang="ar-IQ" dirty="0" err="1" smtClean="0"/>
              <a:t>البيولوجيه</a:t>
            </a:r>
            <a:endParaRPr lang="ar-IQ" dirty="0" smtClean="0"/>
          </a:p>
          <a:p>
            <a:pPr algn="r"/>
            <a:r>
              <a:rPr lang="ar-IQ" dirty="0" smtClean="0"/>
              <a:t>تتعرض </a:t>
            </a:r>
            <a:r>
              <a:rPr lang="ar-IQ" dirty="0"/>
              <a:t>المواد النفطية المتواجدة في البيئة </a:t>
            </a:r>
            <a:r>
              <a:rPr lang="ar-IQ" dirty="0" err="1"/>
              <a:t>المائيه</a:t>
            </a:r>
            <a:r>
              <a:rPr lang="ar-IQ" dirty="0"/>
              <a:t> الى ما يسمى التنقية الذاتية وذلك بعد تبخر الأجزاء المتطايرة من المواد النفطية، وتعرض الأجزاء الاخرى للأكسدة ويساعد على ذلك العوامل التالية:</a:t>
            </a:r>
          </a:p>
          <a:p>
            <a:pPr algn="r"/>
            <a:r>
              <a:rPr lang="ar-IQ" dirty="0"/>
              <a:t>وفرة الكائنات الدقيقة التي تقوم بعملية التحلل البيولوجي.</a:t>
            </a:r>
          </a:p>
        </p:txBody>
      </p:sp>
    </p:spTree>
    <p:extLst>
      <p:ext uri="{BB962C8B-B14F-4D97-AF65-F5344CB8AC3E}">
        <p14:creationId xmlns:p14="http://schemas.microsoft.com/office/powerpoint/2010/main" val="1218422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6561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اعداد </a:t>
            </a:r>
            <a:r>
              <a:rPr lang="ar-IQ" sz="2400" dirty="0" err="1" smtClean="0">
                <a:solidFill>
                  <a:schemeClr val="tx1"/>
                </a:solidFill>
              </a:rPr>
              <a:t>الدكتوره</a:t>
            </a:r>
            <a:r>
              <a:rPr lang="ar-IQ" sz="2400" dirty="0" smtClean="0">
                <a:solidFill>
                  <a:schemeClr val="tx1"/>
                </a:solidFill>
              </a:rPr>
              <a:t> /حنان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التاسعه</a:t>
            </a:r>
            <a:r>
              <a:rPr lang="ar-IQ" sz="2400" dirty="0" smtClean="0">
                <a:solidFill>
                  <a:schemeClr val="tx1"/>
                </a:solidFill>
              </a:rPr>
              <a:t> والعشرون</a:t>
            </a:r>
            <a:endParaRPr lang="en-US" sz="2400" dirty="0">
              <a:solidFill>
                <a:schemeClr val="tx1"/>
              </a:solidFill>
            </a:endParaRPr>
          </a:p>
        </p:txBody>
      </p:sp>
      <p:sp>
        <p:nvSpPr>
          <p:cNvPr id="3" name="عنصر نائب للمحتوى 2"/>
          <p:cNvSpPr>
            <a:spLocks noGrp="1"/>
          </p:cNvSpPr>
          <p:nvPr>
            <p:ph idx="1"/>
          </p:nvPr>
        </p:nvSpPr>
        <p:spPr>
          <a:xfrm>
            <a:off x="304800" y="1988840"/>
            <a:ext cx="8686800" cy="4091285"/>
          </a:xfrm>
        </p:spPr>
        <p:style>
          <a:lnRef idx="1">
            <a:schemeClr val="accent2"/>
          </a:lnRef>
          <a:fillRef idx="2">
            <a:schemeClr val="accent2"/>
          </a:fillRef>
          <a:effectRef idx="1">
            <a:schemeClr val="accent2"/>
          </a:effectRef>
          <a:fontRef idx="minor">
            <a:schemeClr val="dk1"/>
          </a:fontRef>
        </p:style>
        <p:txBody>
          <a:bodyPr/>
          <a:lstStyle/>
          <a:p>
            <a:pPr algn="r"/>
            <a:r>
              <a:rPr lang="ar-IQ" dirty="0"/>
              <a:t>إن السياسة العامة للدولة تقضى بالحد من الأضرار البيئية والصحية والاقتصادية الناجمة عن تعرض البيئة البحرية لحوادث التلوث بالزيت والمواد الضارة الأخرى، وحصرها في أضيق الحدود واتخاذ الإجراءات الفورية في حالة حدوث أي حادث للتلوث للحد من المخاطر التي قد تتعرض لها البيئة وصحة المواطن ورفاهيته.</a:t>
            </a:r>
          </a:p>
        </p:txBody>
      </p:sp>
    </p:spTree>
    <p:extLst>
      <p:ext uri="{BB962C8B-B14F-4D97-AF65-F5344CB8AC3E}">
        <p14:creationId xmlns:p14="http://schemas.microsoft.com/office/powerpoint/2010/main" val="381785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8722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800" dirty="0" smtClean="0">
                <a:solidFill>
                  <a:schemeClr val="tx1"/>
                </a:solidFill>
              </a:rPr>
              <a:t> </a:t>
            </a:r>
            <a:r>
              <a:rPr lang="ar-IQ" sz="2800" dirty="0" err="1" smtClean="0">
                <a:solidFill>
                  <a:schemeClr val="tx1"/>
                </a:solidFill>
              </a:rPr>
              <a:t>جغرافيه</a:t>
            </a:r>
            <a:r>
              <a:rPr lang="ar-IQ" sz="2800" dirty="0" smtClean="0">
                <a:solidFill>
                  <a:schemeClr val="tx1"/>
                </a:solidFill>
              </a:rPr>
              <a:t> </a:t>
            </a:r>
            <a:r>
              <a:rPr lang="ar-IQ" sz="2800" dirty="0" err="1" smtClean="0">
                <a:solidFill>
                  <a:schemeClr val="tx1"/>
                </a:solidFill>
              </a:rPr>
              <a:t>البيئه</a:t>
            </a:r>
            <a:r>
              <a:rPr lang="ar-IQ" sz="2800" dirty="0" smtClean="0">
                <a:solidFill>
                  <a:schemeClr val="tx1"/>
                </a:solidFill>
              </a:rPr>
              <a:t> والتلوث /</a:t>
            </a:r>
            <a:r>
              <a:rPr lang="ar-IQ" sz="2800" dirty="0" err="1" smtClean="0">
                <a:solidFill>
                  <a:schemeClr val="tx1"/>
                </a:solidFill>
              </a:rPr>
              <a:t>المرحله</a:t>
            </a:r>
            <a:r>
              <a:rPr lang="ar-IQ" sz="2800" dirty="0" smtClean="0">
                <a:solidFill>
                  <a:schemeClr val="tx1"/>
                </a:solidFill>
              </a:rPr>
              <a:t> </a:t>
            </a:r>
            <a:r>
              <a:rPr lang="ar-IQ" sz="2800" dirty="0" err="1" smtClean="0">
                <a:solidFill>
                  <a:schemeClr val="tx1"/>
                </a:solidFill>
              </a:rPr>
              <a:t>الرابعه</a:t>
            </a:r>
            <a:r>
              <a:rPr lang="ar-IQ" sz="2800" dirty="0" smtClean="0">
                <a:solidFill>
                  <a:schemeClr val="tx1"/>
                </a:solidFill>
              </a:rPr>
              <a:t>/كليه </a:t>
            </a:r>
            <a:r>
              <a:rPr lang="ar-IQ" sz="2800" dirty="0" err="1" smtClean="0">
                <a:solidFill>
                  <a:schemeClr val="tx1"/>
                </a:solidFill>
              </a:rPr>
              <a:t>التربيه</a:t>
            </a:r>
            <a:r>
              <a:rPr lang="ar-IQ" sz="2800" dirty="0" smtClean="0">
                <a:solidFill>
                  <a:schemeClr val="tx1"/>
                </a:solidFill>
              </a:rPr>
              <a:t> ابن رشد للعلوم </a:t>
            </a:r>
            <a:r>
              <a:rPr lang="ar-IQ" sz="2800" dirty="0" err="1" smtClean="0">
                <a:solidFill>
                  <a:schemeClr val="tx1"/>
                </a:solidFill>
              </a:rPr>
              <a:t>الانسانيه</a:t>
            </a:r>
            <a:r>
              <a:rPr lang="ar-IQ" sz="2800" dirty="0" smtClean="0">
                <a:solidFill>
                  <a:schemeClr val="tx1"/>
                </a:solidFill>
              </a:rPr>
              <a:t> /                                              اعداد </a:t>
            </a:r>
            <a:r>
              <a:rPr lang="ar-IQ" sz="2800" dirty="0" err="1" smtClean="0">
                <a:solidFill>
                  <a:schemeClr val="tx1"/>
                </a:solidFill>
              </a:rPr>
              <a:t>الدكتوره</a:t>
            </a:r>
            <a:r>
              <a:rPr lang="ar-IQ" sz="2800" dirty="0" smtClean="0">
                <a:solidFill>
                  <a:schemeClr val="tx1"/>
                </a:solidFill>
              </a:rPr>
              <a:t> حنان نعمان/</a:t>
            </a:r>
            <a:r>
              <a:rPr lang="ar-IQ" sz="2800" dirty="0" err="1" smtClean="0">
                <a:solidFill>
                  <a:schemeClr val="tx1"/>
                </a:solidFill>
              </a:rPr>
              <a:t>المحاضره</a:t>
            </a:r>
            <a:r>
              <a:rPr lang="ar-IQ" sz="2800" dirty="0" smtClean="0">
                <a:solidFill>
                  <a:schemeClr val="tx1"/>
                </a:solidFill>
              </a:rPr>
              <a:t> </a:t>
            </a:r>
            <a:r>
              <a:rPr lang="ar-IQ" sz="2800" dirty="0" err="1" smtClean="0">
                <a:solidFill>
                  <a:schemeClr val="tx1"/>
                </a:solidFill>
              </a:rPr>
              <a:t>الثانيه</a:t>
            </a:r>
            <a:r>
              <a:rPr lang="ar-IQ" sz="2800" dirty="0" smtClean="0">
                <a:solidFill>
                  <a:schemeClr val="tx1"/>
                </a:solidFill>
              </a:rPr>
              <a:t>/                             </a:t>
            </a:r>
            <a:endParaRPr lang="en-US" sz="2800" dirty="0">
              <a:solidFill>
                <a:schemeClr val="tx1"/>
              </a:solidFill>
            </a:endParaRPr>
          </a:p>
        </p:txBody>
      </p:sp>
      <p:sp>
        <p:nvSpPr>
          <p:cNvPr id="3" name="عنصر نائب للمحتوى 2"/>
          <p:cNvSpPr>
            <a:spLocks noGrp="1"/>
          </p:cNvSpPr>
          <p:nvPr>
            <p:ph idx="1"/>
          </p:nvPr>
        </p:nvSpPr>
        <p:spPr>
          <a:xfrm>
            <a:off x="304800" y="1988840"/>
            <a:ext cx="8686800" cy="4752528"/>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IQ" dirty="0" smtClean="0"/>
              <a:t>نبذه تاريخيه عن علم </a:t>
            </a:r>
            <a:r>
              <a:rPr lang="ar-IQ" dirty="0" err="1" smtClean="0"/>
              <a:t>البيئه</a:t>
            </a:r>
            <a:r>
              <a:rPr lang="ar-IQ" dirty="0" smtClean="0"/>
              <a:t>.                             في مطلع القرن العشرين بدا علم </a:t>
            </a:r>
            <a:r>
              <a:rPr lang="ar-IQ" dirty="0" err="1" smtClean="0"/>
              <a:t>البيئه</a:t>
            </a:r>
            <a:r>
              <a:rPr lang="ar-IQ" dirty="0" smtClean="0"/>
              <a:t> يتطور </a:t>
            </a:r>
            <a:r>
              <a:rPr lang="ar-IQ" dirty="0" err="1" smtClean="0"/>
              <a:t>وياخذ</a:t>
            </a:r>
            <a:r>
              <a:rPr lang="ar-IQ" dirty="0" smtClean="0"/>
              <a:t> مكانا بين العلوم الاخرى .اذ كان </a:t>
            </a:r>
            <a:r>
              <a:rPr lang="ar-IQ" dirty="0" err="1" smtClean="0"/>
              <a:t>شو</a:t>
            </a:r>
            <a:r>
              <a:rPr lang="ar-IQ" dirty="0" smtClean="0"/>
              <a:t> هو اول من حاول وضع القوانين في تحديد </a:t>
            </a:r>
            <a:r>
              <a:rPr lang="ar-IQ" dirty="0" err="1" smtClean="0"/>
              <a:t>تاثير</a:t>
            </a:r>
            <a:r>
              <a:rPr lang="ar-IQ" dirty="0" smtClean="0"/>
              <a:t> </a:t>
            </a:r>
            <a:r>
              <a:rPr lang="ar-IQ" dirty="0" err="1" smtClean="0"/>
              <a:t>الحراره</a:t>
            </a:r>
            <a:r>
              <a:rPr lang="ar-IQ" dirty="0" smtClean="0"/>
              <a:t> </a:t>
            </a:r>
            <a:r>
              <a:rPr lang="ar-IQ" dirty="0" err="1" smtClean="0"/>
              <a:t>والرطوبه</a:t>
            </a:r>
            <a:r>
              <a:rPr lang="ar-IQ" dirty="0" smtClean="0"/>
              <a:t> </a:t>
            </a:r>
            <a:r>
              <a:rPr lang="ar-IQ" dirty="0" err="1" smtClean="0"/>
              <a:t>والحراره</a:t>
            </a:r>
            <a:r>
              <a:rPr lang="ar-IQ" dirty="0" smtClean="0"/>
              <a:t> على الكائنات </a:t>
            </a:r>
            <a:r>
              <a:rPr lang="ar-IQ" dirty="0" err="1" smtClean="0"/>
              <a:t>الحيه.ثم</a:t>
            </a:r>
            <a:r>
              <a:rPr lang="ar-IQ" dirty="0" smtClean="0"/>
              <a:t> جاء بعده عام 1855م دي </a:t>
            </a:r>
            <a:r>
              <a:rPr lang="ar-IQ" dirty="0" err="1" smtClean="0"/>
              <a:t>كاندول</a:t>
            </a:r>
            <a:r>
              <a:rPr lang="ar-IQ" dirty="0" smtClean="0"/>
              <a:t> مهتما </a:t>
            </a:r>
            <a:r>
              <a:rPr lang="ar-IQ" dirty="0" err="1" smtClean="0"/>
              <a:t>بتاثير</a:t>
            </a:r>
            <a:r>
              <a:rPr lang="ar-IQ" dirty="0" smtClean="0"/>
              <a:t> عنصر </a:t>
            </a:r>
            <a:r>
              <a:rPr lang="ar-IQ" dirty="0" err="1" smtClean="0"/>
              <a:t>الحراره</a:t>
            </a:r>
            <a:r>
              <a:rPr lang="ar-IQ" dirty="0" smtClean="0"/>
              <a:t>  على توزيع الكائنات الحيه .ثم جاء درودسنه1890 في نشر البحوث </a:t>
            </a:r>
            <a:r>
              <a:rPr lang="ar-IQ" dirty="0" err="1" smtClean="0"/>
              <a:t>المختصه</a:t>
            </a:r>
            <a:r>
              <a:rPr lang="ar-IQ" dirty="0" smtClean="0"/>
              <a:t> </a:t>
            </a:r>
            <a:r>
              <a:rPr lang="ar-IQ" dirty="0" err="1" smtClean="0"/>
              <a:t>بالتلوث.اما</a:t>
            </a:r>
            <a:r>
              <a:rPr lang="ar-IQ" dirty="0" smtClean="0"/>
              <a:t> </a:t>
            </a:r>
            <a:r>
              <a:rPr lang="ar-IQ" dirty="0" err="1" smtClean="0"/>
              <a:t>شمبر</a:t>
            </a:r>
            <a:r>
              <a:rPr lang="ar-IQ" dirty="0" smtClean="0"/>
              <a:t> فقد نشر مؤلفاته عن </a:t>
            </a:r>
            <a:r>
              <a:rPr lang="ar-IQ" dirty="0" err="1" smtClean="0"/>
              <a:t>الجغرافيه</a:t>
            </a:r>
            <a:r>
              <a:rPr lang="ar-IQ" dirty="0" smtClean="0"/>
              <a:t> </a:t>
            </a:r>
            <a:r>
              <a:rPr lang="ar-IQ" dirty="0" err="1" smtClean="0"/>
              <a:t>النباتيه</a:t>
            </a:r>
            <a:r>
              <a:rPr lang="ar-IQ" dirty="0" smtClean="0"/>
              <a:t> لسنه 1903</a:t>
            </a:r>
            <a:endParaRPr lang="en-US" dirty="0"/>
          </a:p>
        </p:txBody>
      </p:sp>
    </p:spTree>
    <p:extLst>
      <p:ext uri="{BB962C8B-B14F-4D97-AF65-F5344CB8AC3E}">
        <p14:creationId xmlns:p14="http://schemas.microsoft.com/office/powerpoint/2010/main" val="754581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172819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a:t>
            </a:r>
            <a:r>
              <a:rPr lang="ar-IQ" sz="2400" dirty="0" err="1" smtClean="0">
                <a:solidFill>
                  <a:schemeClr val="tx1"/>
                </a:solidFill>
              </a:rPr>
              <a:t>اعدادالدكتوره</a:t>
            </a:r>
            <a:r>
              <a:rPr lang="ar-IQ" sz="2400" dirty="0" smtClean="0">
                <a:solidFill>
                  <a:schemeClr val="tx1"/>
                </a:solidFill>
              </a:rPr>
              <a:t>/حنان نعمان/</a:t>
            </a:r>
            <a:r>
              <a:rPr lang="ar-IQ" sz="2400" dirty="0" err="1" smtClean="0">
                <a:solidFill>
                  <a:schemeClr val="tx1"/>
                </a:solidFill>
              </a:rPr>
              <a:t>المحاضره</a:t>
            </a:r>
            <a:r>
              <a:rPr lang="ar-IQ" sz="2400" dirty="0" smtClean="0">
                <a:solidFill>
                  <a:schemeClr val="tx1"/>
                </a:solidFill>
              </a:rPr>
              <a:t> الثلاثون</a:t>
            </a:r>
            <a:endParaRPr lang="en-US" sz="2400" dirty="0">
              <a:solidFill>
                <a:schemeClr val="tx1"/>
              </a:solidFill>
            </a:endParaRPr>
          </a:p>
        </p:txBody>
      </p:sp>
      <p:sp>
        <p:nvSpPr>
          <p:cNvPr id="3" name="عنصر نائب للمحتوى 2"/>
          <p:cNvSpPr>
            <a:spLocks noGrp="1"/>
          </p:cNvSpPr>
          <p:nvPr>
            <p:ph idx="1"/>
          </p:nvPr>
        </p:nvSpPr>
        <p:spPr>
          <a:xfrm>
            <a:off x="304800" y="2060848"/>
            <a:ext cx="8686800" cy="4019277"/>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IQ" dirty="0" err="1"/>
              <a:t>التصحر:هوتدهور</a:t>
            </a:r>
            <a:r>
              <a:rPr lang="ar-IQ" dirty="0"/>
              <a:t> </a:t>
            </a:r>
            <a:r>
              <a:rPr lang="ar-IQ" dirty="0" err="1"/>
              <a:t>خصوبه</a:t>
            </a:r>
            <a:r>
              <a:rPr lang="ar-IQ" dirty="0"/>
              <a:t> الاراضي </a:t>
            </a:r>
            <a:r>
              <a:rPr lang="ar-IQ" dirty="0" err="1"/>
              <a:t>المنتجه</a:t>
            </a:r>
            <a:r>
              <a:rPr lang="ar-IQ" dirty="0"/>
              <a:t> سواء اكانت اراضي زراعيه او مراعي </a:t>
            </a:r>
            <a:r>
              <a:rPr lang="ar-IQ" dirty="0" err="1"/>
              <a:t>طبيعيه</a:t>
            </a:r>
            <a:r>
              <a:rPr lang="ar-IQ" dirty="0"/>
              <a:t>  بحيث تصبح اقل </a:t>
            </a:r>
            <a:r>
              <a:rPr lang="ar-IQ" dirty="0" err="1"/>
              <a:t>حصوبه</a:t>
            </a:r>
            <a:r>
              <a:rPr lang="ar-IQ" dirty="0"/>
              <a:t> او ربما تفقد خصوبتها كليا مما </a:t>
            </a:r>
            <a:r>
              <a:rPr lang="en-US" smtClean="0"/>
              <a:t>         </a:t>
            </a:r>
            <a:r>
              <a:rPr lang="ar-IQ" smtClean="0"/>
              <a:t>توؤدي</a:t>
            </a:r>
            <a:r>
              <a:rPr lang="ar-IQ" dirty="0" smtClean="0"/>
              <a:t> </a:t>
            </a:r>
            <a:r>
              <a:rPr lang="ar-IQ" dirty="0"/>
              <a:t>الى خلق ظروف </a:t>
            </a:r>
            <a:r>
              <a:rPr lang="ar-IQ" dirty="0" err="1"/>
              <a:t>صحراويه</a:t>
            </a:r>
            <a:r>
              <a:rPr lang="ar-IQ" dirty="0" smtClean="0"/>
              <a:t>.</a:t>
            </a:r>
            <a:r>
              <a:rPr lang="en-US" dirty="0" smtClean="0"/>
              <a:t>  </a:t>
            </a:r>
            <a:endParaRPr lang="ar-IQ" dirty="0"/>
          </a:p>
        </p:txBody>
      </p:sp>
    </p:spTree>
    <p:extLst>
      <p:ext uri="{BB962C8B-B14F-4D97-AF65-F5344CB8AC3E}">
        <p14:creationId xmlns:p14="http://schemas.microsoft.com/office/powerpoint/2010/main" val="134249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58417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اعداد </a:t>
            </a:r>
            <a:r>
              <a:rPr lang="ar-IQ" sz="2400" dirty="0" err="1" smtClean="0">
                <a:solidFill>
                  <a:schemeClr val="tx1"/>
                </a:solidFill>
              </a:rPr>
              <a:t>الدكتوره</a:t>
            </a:r>
            <a:r>
              <a:rPr lang="ar-IQ" sz="2400" dirty="0" smtClean="0">
                <a:solidFill>
                  <a:schemeClr val="tx1"/>
                </a:solidFill>
              </a:rPr>
              <a:t>/حنان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الواحده</a:t>
            </a:r>
            <a:r>
              <a:rPr lang="ar-IQ" sz="2400" dirty="0" smtClean="0">
                <a:solidFill>
                  <a:schemeClr val="tx1"/>
                </a:solidFill>
              </a:rPr>
              <a:t> و الثلاثون</a:t>
            </a:r>
            <a:endParaRPr lang="en-US" sz="2400" dirty="0">
              <a:solidFill>
                <a:schemeClr val="tx1"/>
              </a:solidFill>
            </a:endParaRPr>
          </a:p>
        </p:txBody>
      </p:sp>
      <p:sp>
        <p:nvSpPr>
          <p:cNvPr id="3" name="عنصر نائب للمحتوى 2"/>
          <p:cNvSpPr>
            <a:spLocks noGrp="1"/>
          </p:cNvSpPr>
          <p:nvPr>
            <p:ph idx="1"/>
          </p:nvPr>
        </p:nvSpPr>
        <p:spPr>
          <a:xfrm>
            <a:off x="304800" y="1916832"/>
            <a:ext cx="8686800" cy="4163293"/>
          </a:xfrm>
        </p:spPr>
        <p:style>
          <a:lnRef idx="1">
            <a:schemeClr val="accent2"/>
          </a:lnRef>
          <a:fillRef idx="2">
            <a:schemeClr val="accent2"/>
          </a:fillRef>
          <a:effectRef idx="1">
            <a:schemeClr val="accent2"/>
          </a:effectRef>
          <a:fontRef idx="minor">
            <a:schemeClr val="dk1"/>
          </a:fontRef>
        </p:style>
        <p:txBody>
          <a:bodyPr/>
          <a:lstStyle/>
          <a:p>
            <a:r>
              <a:rPr lang="ar-IQ" dirty="0"/>
              <a:t>1ــ التغيرات </a:t>
            </a:r>
            <a:r>
              <a:rPr lang="ar-IQ" dirty="0" err="1"/>
              <a:t>المناخيه</a:t>
            </a:r>
            <a:endParaRPr lang="ar-IQ" dirty="0"/>
          </a:p>
          <a:p>
            <a:r>
              <a:rPr lang="ar-IQ" dirty="0"/>
              <a:t>2ــ قطع النباتات والاشجار والرعي الجائر.</a:t>
            </a:r>
          </a:p>
          <a:p>
            <a:r>
              <a:rPr lang="ar-IQ" dirty="0"/>
              <a:t>3ــ انجراف </a:t>
            </a:r>
            <a:r>
              <a:rPr lang="ar-IQ" dirty="0" err="1"/>
              <a:t>التربه</a:t>
            </a:r>
            <a:r>
              <a:rPr lang="ar-IQ" dirty="0"/>
              <a:t>.</a:t>
            </a:r>
          </a:p>
          <a:p>
            <a:r>
              <a:rPr lang="ar-IQ" dirty="0"/>
              <a:t>4ــ زياده عدد السكان وازدياد الحاجه الى انشاء المصانع والمساكن.</a:t>
            </a:r>
          </a:p>
          <a:p>
            <a:r>
              <a:rPr lang="ar-IQ" dirty="0"/>
              <a:t>5ــ حدوث الحرائق .</a:t>
            </a:r>
          </a:p>
          <a:p>
            <a:r>
              <a:rPr lang="ar-IQ" dirty="0"/>
              <a:t>6ــ الضغط الشديد على الاراضي </a:t>
            </a:r>
            <a:r>
              <a:rPr lang="ar-IQ" dirty="0" err="1"/>
              <a:t>الزراعيه</a:t>
            </a:r>
            <a:r>
              <a:rPr lang="ar-IQ" dirty="0"/>
              <a:t>.</a:t>
            </a:r>
          </a:p>
        </p:txBody>
      </p:sp>
    </p:spTree>
    <p:extLst>
      <p:ext uri="{BB962C8B-B14F-4D97-AF65-F5344CB8AC3E}">
        <p14:creationId xmlns:p14="http://schemas.microsoft.com/office/powerpoint/2010/main" val="4122921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0"/>
            <a:ext cx="8686800" cy="20608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الثانيه</a:t>
            </a:r>
            <a:r>
              <a:rPr lang="ar-IQ" sz="2400" dirty="0" smtClean="0">
                <a:solidFill>
                  <a:schemeClr val="tx1"/>
                </a:solidFill>
              </a:rPr>
              <a:t> والثلاثون</a:t>
            </a:r>
            <a:endParaRPr lang="en-US" sz="2400" dirty="0">
              <a:solidFill>
                <a:schemeClr val="tx1"/>
              </a:solidFill>
            </a:endParaRPr>
          </a:p>
        </p:txBody>
      </p:sp>
      <p:sp>
        <p:nvSpPr>
          <p:cNvPr id="3" name="عنصر نائب للمحتوى 2"/>
          <p:cNvSpPr>
            <a:spLocks noGrp="1"/>
          </p:cNvSpPr>
          <p:nvPr>
            <p:ph idx="1"/>
          </p:nvPr>
        </p:nvSpPr>
        <p:spPr>
          <a:xfrm>
            <a:off x="304800" y="2276872"/>
            <a:ext cx="8686800" cy="3803253"/>
          </a:xfrm>
        </p:spPr>
        <p:style>
          <a:lnRef idx="1">
            <a:schemeClr val="accent2"/>
          </a:lnRef>
          <a:fillRef idx="2">
            <a:schemeClr val="accent2"/>
          </a:fillRef>
          <a:effectRef idx="1">
            <a:schemeClr val="accent2"/>
          </a:effectRef>
          <a:fontRef idx="minor">
            <a:schemeClr val="dk1"/>
          </a:fontRef>
        </p:style>
        <p:txBody>
          <a:bodyPr/>
          <a:lstStyle/>
          <a:p>
            <a:pPr algn="r"/>
            <a:r>
              <a:rPr lang="ar-IQ" dirty="0" err="1" smtClean="0"/>
              <a:t>التربه</a:t>
            </a:r>
            <a:endParaRPr lang="ar-IQ" dirty="0" smtClean="0"/>
          </a:p>
          <a:p>
            <a:pPr algn="r"/>
            <a:r>
              <a:rPr lang="ar-IQ" dirty="0" smtClean="0"/>
              <a:t>هي </a:t>
            </a:r>
            <a:r>
              <a:rPr lang="ar-IQ" dirty="0" err="1"/>
              <a:t>الطبقه</a:t>
            </a:r>
            <a:r>
              <a:rPr lang="ar-IQ" dirty="0"/>
              <a:t> </a:t>
            </a:r>
            <a:r>
              <a:rPr lang="ar-IQ" dirty="0" err="1"/>
              <a:t>السطحيه</a:t>
            </a:r>
            <a:r>
              <a:rPr lang="ar-IQ" dirty="0"/>
              <a:t> من </a:t>
            </a:r>
            <a:r>
              <a:rPr lang="ar-IQ" dirty="0" err="1"/>
              <a:t>القشره</a:t>
            </a:r>
            <a:r>
              <a:rPr lang="ar-IQ" dirty="0"/>
              <a:t> </a:t>
            </a:r>
            <a:r>
              <a:rPr lang="ar-IQ" dirty="0" err="1"/>
              <a:t>الارضيه</a:t>
            </a:r>
            <a:r>
              <a:rPr lang="ar-IQ" dirty="0"/>
              <a:t> وتمثل الجزء الاساس التي تمارس عليه الكائنات الحيه نشاطها وفعاليتها </a:t>
            </a:r>
            <a:r>
              <a:rPr lang="ar-IQ" dirty="0" err="1"/>
              <a:t>اليوميه</a:t>
            </a:r>
            <a:r>
              <a:rPr lang="ar-IQ" dirty="0"/>
              <a:t> </a:t>
            </a:r>
            <a:r>
              <a:rPr lang="ar-IQ" dirty="0" err="1"/>
              <a:t>والحياتيه</a:t>
            </a:r>
            <a:r>
              <a:rPr lang="ar-IQ" dirty="0"/>
              <a:t> مرورا </a:t>
            </a:r>
            <a:r>
              <a:rPr lang="ar-IQ" dirty="0" err="1"/>
              <a:t>بالانسان</a:t>
            </a:r>
            <a:r>
              <a:rPr lang="ar-IQ" dirty="0"/>
              <a:t> </a:t>
            </a:r>
            <a:r>
              <a:rPr lang="ar-IQ" dirty="0" smtClean="0"/>
              <a:t>والحيوان </a:t>
            </a:r>
            <a:r>
              <a:rPr lang="ar-IQ" dirty="0"/>
              <a:t>والنبات </a:t>
            </a:r>
            <a:r>
              <a:rPr lang="ar-IQ" dirty="0" smtClean="0"/>
              <a:t>والاحياء </a:t>
            </a:r>
            <a:r>
              <a:rPr lang="ar-IQ" dirty="0" err="1" smtClean="0"/>
              <a:t>المجهريه</a:t>
            </a:r>
            <a:r>
              <a:rPr lang="ar-IQ" dirty="0" smtClean="0"/>
              <a:t> </a:t>
            </a:r>
            <a:endParaRPr lang="en-US" dirty="0"/>
          </a:p>
        </p:txBody>
      </p:sp>
    </p:spTree>
    <p:extLst>
      <p:ext uri="{BB962C8B-B14F-4D97-AF65-F5344CB8AC3E}">
        <p14:creationId xmlns:p14="http://schemas.microsoft.com/office/powerpoint/2010/main" val="1204195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800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الثالثه</a:t>
            </a:r>
            <a:r>
              <a:rPr lang="ar-IQ" sz="2400" dirty="0" smtClean="0">
                <a:solidFill>
                  <a:schemeClr val="tx1"/>
                </a:solidFill>
              </a:rPr>
              <a:t> </a:t>
            </a:r>
            <a:r>
              <a:rPr lang="ar-IQ" sz="2400" dirty="0">
                <a:solidFill>
                  <a:schemeClr val="tx1"/>
                </a:solidFill>
              </a:rPr>
              <a:t>والثلاثون</a:t>
            </a:r>
            <a:endParaRPr lang="en-US" sz="2400" dirty="0">
              <a:solidFill>
                <a:schemeClr val="tx1"/>
              </a:solidFill>
            </a:endParaRPr>
          </a:p>
        </p:txBody>
      </p:sp>
      <p:sp>
        <p:nvSpPr>
          <p:cNvPr id="3" name="عنصر نائب للمحتوى 2"/>
          <p:cNvSpPr>
            <a:spLocks noGrp="1"/>
          </p:cNvSpPr>
          <p:nvPr>
            <p:ph idx="1"/>
          </p:nvPr>
        </p:nvSpPr>
        <p:spPr>
          <a:xfrm>
            <a:off x="304800" y="2348880"/>
            <a:ext cx="8686800" cy="3731245"/>
          </a:xfrm>
        </p:spPr>
        <p:style>
          <a:lnRef idx="1">
            <a:schemeClr val="accent2"/>
          </a:lnRef>
          <a:fillRef idx="2">
            <a:schemeClr val="accent2"/>
          </a:fillRef>
          <a:effectRef idx="1">
            <a:schemeClr val="accent2"/>
          </a:effectRef>
          <a:fontRef idx="minor">
            <a:schemeClr val="dk1"/>
          </a:fontRef>
        </p:style>
        <p:txBody>
          <a:bodyPr/>
          <a:lstStyle/>
          <a:p>
            <a:pPr algn="r"/>
            <a:r>
              <a:rPr lang="ar-IQ" dirty="0"/>
              <a:t>هي </a:t>
            </a:r>
            <a:r>
              <a:rPr lang="ar-IQ" dirty="0" err="1"/>
              <a:t>الطبقه</a:t>
            </a:r>
            <a:r>
              <a:rPr lang="ar-IQ" dirty="0"/>
              <a:t> </a:t>
            </a:r>
            <a:r>
              <a:rPr lang="ar-IQ" dirty="0" err="1"/>
              <a:t>السطحيه</a:t>
            </a:r>
            <a:r>
              <a:rPr lang="ar-IQ" dirty="0"/>
              <a:t> من </a:t>
            </a:r>
            <a:r>
              <a:rPr lang="ar-IQ" dirty="0" err="1"/>
              <a:t>القشره</a:t>
            </a:r>
            <a:r>
              <a:rPr lang="ar-IQ" dirty="0"/>
              <a:t> </a:t>
            </a:r>
            <a:r>
              <a:rPr lang="ar-IQ" dirty="0" err="1"/>
              <a:t>الارضيه</a:t>
            </a:r>
            <a:r>
              <a:rPr lang="ar-IQ" dirty="0"/>
              <a:t> وتمثل الجزء الاساس التي تمارس عليه الكائنات الحيه نشاطها وفعاليتها </a:t>
            </a:r>
            <a:r>
              <a:rPr lang="ar-IQ" dirty="0" err="1"/>
              <a:t>اليوميه</a:t>
            </a:r>
            <a:r>
              <a:rPr lang="ar-IQ" dirty="0"/>
              <a:t> </a:t>
            </a:r>
            <a:r>
              <a:rPr lang="ar-IQ" dirty="0" err="1"/>
              <a:t>والحياتيه</a:t>
            </a:r>
            <a:r>
              <a:rPr lang="ar-IQ" dirty="0"/>
              <a:t> مرورا </a:t>
            </a:r>
            <a:r>
              <a:rPr lang="ar-IQ" dirty="0" err="1"/>
              <a:t>بالانسان</a:t>
            </a:r>
            <a:r>
              <a:rPr lang="ar-IQ" dirty="0"/>
              <a:t> والحيوان والنبات والاحياء</a:t>
            </a:r>
            <a:endParaRPr lang="en-US" dirty="0"/>
          </a:p>
        </p:txBody>
      </p:sp>
    </p:spTree>
    <p:extLst>
      <p:ext uri="{BB962C8B-B14F-4D97-AF65-F5344CB8AC3E}">
        <p14:creationId xmlns:p14="http://schemas.microsoft.com/office/powerpoint/2010/main" val="3615748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6561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الرابعه</a:t>
            </a:r>
            <a:r>
              <a:rPr lang="ar-IQ" sz="2400" dirty="0" smtClean="0">
                <a:solidFill>
                  <a:schemeClr val="tx1"/>
                </a:solidFill>
              </a:rPr>
              <a:t> </a:t>
            </a:r>
            <a:r>
              <a:rPr lang="ar-IQ" sz="2400" dirty="0">
                <a:solidFill>
                  <a:schemeClr val="tx1"/>
                </a:solidFill>
              </a:rPr>
              <a:t>والثلاثون</a:t>
            </a:r>
            <a:endParaRPr lang="en-US" sz="2400" dirty="0">
              <a:solidFill>
                <a:schemeClr val="tx1"/>
              </a:solidFill>
            </a:endParaRPr>
          </a:p>
        </p:txBody>
      </p:sp>
      <p:sp>
        <p:nvSpPr>
          <p:cNvPr id="3" name="عنصر نائب للمحتوى 2"/>
          <p:cNvSpPr>
            <a:spLocks noGrp="1"/>
          </p:cNvSpPr>
          <p:nvPr>
            <p:ph idx="1"/>
          </p:nvPr>
        </p:nvSpPr>
        <p:spPr>
          <a:xfrm>
            <a:off x="304800" y="1988840"/>
            <a:ext cx="8686800" cy="4091285"/>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الاثار </a:t>
            </a:r>
            <a:r>
              <a:rPr lang="ar-IQ" dirty="0" err="1" smtClean="0"/>
              <a:t>المترتبه</a:t>
            </a:r>
            <a:r>
              <a:rPr lang="ar-IQ" dirty="0" smtClean="0"/>
              <a:t> عن تلوث </a:t>
            </a:r>
            <a:r>
              <a:rPr lang="ar-IQ" dirty="0" err="1" smtClean="0"/>
              <a:t>التربه</a:t>
            </a:r>
            <a:r>
              <a:rPr lang="ar-IQ" dirty="0" smtClean="0"/>
              <a:t>:</a:t>
            </a:r>
          </a:p>
          <a:p>
            <a:pPr algn="r"/>
            <a:r>
              <a:rPr lang="ar-IQ" dirty="0" smtClean="0"/>
              <a:t>1:التاثيرات </a:t>
            </a:r>
            <a:r>
              <a:rPr lang="ar-IQ" dirty="0" err="1" smtClean="0"/>
              <a:t>الصحيه</a:t>
            </a:r>
            <a:r>
              <a:rPr lang="ar-IQ" dirty="0" smtClean="0"/>
              <a:t>.</a:t>
            </a:r>
          </a:p>
          <a:p>
            <a:pPr algn="r"/>
            <a:r>
              <a:rPr lang="ar-IQ" dirty="0" smtClean="0"/>
              <a:t>2.التاثيرات </a:t>
            </a:r>
            <a:r>
              <a:rPr lang="ar-IQ" dirty="0" err="1" smtClean="0"/>
              <a:t>الاقتصاديه</a:t>
            </a:r>
            <a:r>
              <a:rPr lang="ar-IQ" dirty="0" smtClean="0"/>
              <a:t>.</a:t>
            </a:r>
            <a:endParaRPr lang="en-US" dirty="0"/>
          </a:p>
        </p:txBody>
      </p:sp>
    </p:spTree>
    <p:extLst>
      <p:ext uri="{BB962C8B-B14F-4D97-AF65-F5344CB8AC3E}">
        <p14:creationId xmlns:p14="http://schemas.microsoft.com/office/powerpoint/2010/main" val="1265960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74766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الخامسه</a:t>
            </a:r>
            <a:r>
              <a:rPr lang="ar-IQ" sz="2400" dirty="0" smtClean="0">
                <a:solidFill>
                  <a:schemeClr val="tx1"/>
                </a:solidFill>
              </a:rPr>
              <a:t> </a:t>
            </a:r>
            <a:r>
              <a:rPr lang="ar-IQ" sz="2400" dirty="0">
                <a:solidFill>
                  <a:schemeClr val="tx1"/>
                </a:solidFill>
              </a:rPr>
              <a:t>والثلاثون</a:t>
            </a:r>
            <a:endParaRPr lang="en-US" sz="2400" dirty="0">
              <a:solidFill>
                <a:schemeClr val="tx1"/>
              </a:solidFill>
            </a:endParaRPr>
          </a:p>
        </p:txBody>
      </p:sp>
      <p:sp>
        <p:nvSpPr>
          <p:cNvPr id="3" name="عنصر نائب للمحتوى 2"/>
          <p:cNvSpPr>
            <a:spLocks noGrp="1"/>
          </p:cNvSpPr>
          <p:nvPr>
            <p:ph idx="1"/>
          </p:nvPr>
        </p:nvSpPr>
        <p:spPr>
          <a:xfrm>
            <a:off x="304800" y="3068960"/>
            <a:ext cx="8686800" cy="3011165"/>
          </a:xfrm>
        </p:spPr>
        <p:style>
          <a:lnRef idx="1">
            <a:schemeClr val="accent2"/>
          </a:lnRef>
          <a:fillRef idx="2">
            <a:schemeClr val="accent2"/>
          </a:fillRef>
          <a:effectRef idx="1">
            <a:schemeClr val="accent2"/>
          </a:effectRef>
          <a:fontRef idx="minor">
            <a:schemeClr val="dk1"/>
          </a:fontRef>
        </p:style>
        <p:txBody>
          <a:bodyPr/>
          <a:lstStyle/>
          <a:p>
            <a:pPr algn="r"/>
            <a:r>
              <a:rPr lang="ar-IQ" dirty="0"/>
              <a:t>1ـانشاء المصانع بعيدا عن المزارع</a:t>
            </a:r>
          </a:p>
          <a:p>
            <a:pPr algn="r"/>
            <a:r>
              <a:rPr lang="ar-IQ" dirty="0"/>
              <a:t>2ـالاستخدام الرشيد للمبيدات</a:t>
            </a:r>
          </a:p>
          <a:p>
            <a:pPr algn="r"/>
            <a:r>
              <a:rPr lang="ar-IQ" dirty="0"/>
              <a:t>3ـ الصرف الجيد </a:t>
            </a:r>
            <a:r>
              <a:rPr lang="ar-IQ" dirty="0" err="1"/>
              <a:t>للاراضي</a:t>
            </a:r>
            <a:r>
              <a:rPr lang="ar-IQ" dirty="0"/>
              <a:t> </a:t>
            </a:r>
            <a:r>
              <a:rPr lang="ar-IQ" dirty="0" err="1"/>
              <a:t>الزراعيه</a:t>
            </a:r>
            <a:endParaRPr lang="ar-IQ" dirty="0"/>
          </a:p>
        </p:txBody>
      </p:sp>
    </p:spTree>
    <p:extLst>
      <p:ext uri="{BB962C8B-B14F-4D97-AF65-F5344CB8AC3E}">
        <p14:creationId xmlns:p14="http://schemas.microsoft.com/office/powerpoint/2010/main" val="2072964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72819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السادسه</a:t>
            </a:r>
            <a:r>
              <a:rPr lang="ar-IQ" sz="2400" dirty="0" smtClean="0">
                <a:solidFill>
                  <a:schemeClr val="tx1"/>
                </a:solidFill>
              </a:rPr>
              <a:t> </a:t>
            </a:r>
            <a:r>
              <a:rPr lang="ar-IQ" sz="2400" dirty="0">
                <a:solidFill>
                  <a:schemeClr val="tx1"/>
                </a:solidFill>
              </a:rPr>
              <a:t>والثلاثون</a:t>
            </a:r>
            <a:endParaRPr lang="en-US" sz="2400" dirty="0">
              <a:solidFill>
                <a:schemeClr val="tx1"/>
              </a:solidFill>
            </a:endParaRPr>
          </a:p>
        </p:txBody>
      </p:sp>
      <p:sp>
        <p:nvSpPr>
          <p:cNvPr id="3" name="عنصر نائب للمحتوى 2"/>
          <p:cNvSpPr>
            <a:spLocks noGrp="1"/>
          </p:cNvSpPr>
          <p:nvPr>
            <p:ph idx="1"/>
          </p:nvPr>
        </p:nvSpPr>
        <p:spPr>
          <a:xfrm>
            <a:off x="304800" y="2348880"/>
            <a:ext cx="8686800" cy="3731245"/>
          </a:xfrm>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IQ" dirty="0" smtClean="0"/>
              <a:t>وسائل مكافـحه تلوث </a:t>
            </a:r>
            <a:r>
              <a:rPr lang="ar-IQ" dirty="0" err="1" smtClean="0"/>
              <a:t>التربه</a:t>
            </a:r>
            <a:endParaRPr lang="ar-IQ" dirty="0" smtClean="0"/>
          </a:p>
          <a:p>
            <a:pPr marL="0" indent="0" algn="r">
              <a:buNone/>
            </a:pPr>
            <a:r>
              <a:rPr lang="ar-IQ" dirty="0"/>
              <a:t>1</a:t>
            </a:r>
            <a:r>
              <a:rPr lang="ar-IQ" dirty="0" smtClean="0"/>
              <a:t>نشاء </a:t>
            </a:r>
            <a:r>
              <a:rPr lang="ar-IQ" dirty="0"/>
              <a:t>المصانع بعيدا عن </a:t>
            </a:r>
            <a:r>
              <a:rPr lang="ar-IQ" dirty="0" smtClean="0"/>
              <a:t>المزارع</a:t>
            </a:r>
            <a:endParaRPr lang="ar-IQ" dirty="0"/>
          </a:p>
          <a:p>
            <a:pPr algn="r"/>
            <a:r>
              <a:rPr lang="ar-IQ" dirty="0"/>
              <a:t>2ـالاستخدام الرشيد للمبيدات</a:t>
            </a:r>
          </a:p>
          <a:p>
            <a:pPr algn="r"/>
            <a:r>
              <a:rPr lang="ar-IQ" dirty="0"/>
              <a:t>3ـ الصرف الجيد </a:t>
            </a:r>
            <a:r>
              <a:rPr lang="ar-IQ" dirty="0" err="1"/>
              <a:t>للاراضي</a:t>
            </a:r>
            <a:r>
              <a:rPr lang="ar-IQ" dirty="0"/>
              <a:t> </a:t>
            </a:r>
            <a:r>
              <a:rPr lang="ar-IQ" dirty="0" err="1"/>
              <a:t>الزراعيه</a:t>
            </a:r>
            <a:endParaRPr lang="ar-IQ" dirty="0"/>
          </a:p>
          <a:p>
            <a:pPr algn="r"/>
            <a:endParaRPr lang="en-US" dirty="0"/>
          </a:p>
        </p:txBody>
      </p:sp>
    </p:spTree>
    <p:extLst>
      <p:ext uri="{BB962C8B-B14F-4D97-AF65-F5344CB8AC3E}">
        <p14:creationId xmlns:p14="http://schemas.microsoft.com/office/powerpoint/2010/main" val="570031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58417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السابعه</a:t>
            </a:r>
            <a:r>
              <a:rPr lang="ar-IQ" sz="2400" dirty="0" smtClean="0">
                <a:solidFill>
                  <a:schemeClr val="tx1"/>
                </a:solidFill>
              </a:rPr>
              <a:t> </a:t>
            </a:r>
            <a:r>
              <a:rPr lang="ar-IQ" sz="2400" dirty="0">
                <a:solidFill>
                  <a:schemeClr val="tx1"/>
                </a:solidFill>
              </a:rPr>
              <a:t>والثلاثون</a:t>
            </a:r>
            <a:endParaRPr lang="en-US" sz="2400" dirty="0">
              <a:solidFill>
                <a:schemeClr val="tx1"/>
              </a:solidFill>
            </a:endParaRPr>
          </a:p>
        </p:txBody>
      </p:sp>
      <p:sp>
        <p:nvSpPr>
          <p:cNvPr id="3" name="عنصر نائب للمحتوى 2"/>
          <p:cNvSpPr>
            <a:spLocks noGrp="1"/>
          </p:cNvSpPr>
          <p:nvPr>
            <p:ph idx="1"/>
          </p:nvPr>
        </p:nvSpPr>
        <p:spPr>
          <a:xfrm>
            <a:off x="304800" y="1916832"/>
            <a:ext cx="8686800" cy="4163293"/>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التلوث الكهرومغناطيسي:</a:t>
            </a:r>
          </a:p>
          <a:p>
            <a:pPr algn="r"/>
            <a:r>
              <a:rPr lang="ar-IQ" dirty="0" smtClean="0"/>
              <a:t>من مصادر التلوث الكهرومغناطيسي منها </a:t>
            </a:r>
            <a:r>
              <a:rPr lang="ar-IQ" dirty="0" err="1" smtClean="0"/>
              <a:t>الاجهزه</a:t>
            </a:r>
            <a:r>
              <a:rPr lang="ar-IQ" dirty="0" smtClean="0"/>
              <a:t> </a:t>
            </a:r>
            <a:r>
              <a:rPr lang="ar-IQ" dirty="0" err="1" smtClean="0"/>
              <a:t>الكهربائيه</a:t>
            </a:r>
            <a:r>
              <a:rPr lang="ar-IQ" dirty="0" smtClean="0"/>
              <a:t> </a:t>
            </a:r>
            <a:r>
              <a:rPr lang="ar-IQ" dirty="0" err="1" smtClean="0"/>
              <a:t>المنزليه</a:t>
            </a:r>
            <a:r>
              <a:rPr lang="ar-IQ" dirty="0" smtClean="0"/>
              <a:t>(الجوال والتلفاز والراديو </a:t>
            </a:r>
            <a:r>
              <a:rPr lang="ar-IQ" dirty="0" err="1" smtClean="0"/>
              <a:t>والثلاجه</a:t>
            </a:r>
            <a:r>
              <a:rPr lang="ar-IQ" dirty="0" smtClean="0"/>
              <a:t> </a:t>
            </a:r>
            <a:r>
              <a:rPr lang="ar-IQ" dirty="0" err="1" smtClean="0"/>
              <a:t>والميكروكروف</a:t>
            </a:r>
            <a:r>
              <a:rPr lang="ar-IQ" dirty="0" smtClean="0"/>
              <a:t> وغير </a:t>
            </a:r>
            <a:r>
              <a:rPr lang="ar-IQ" dirty="0" err="1" smtClean="0"/>
              <a:t>المنزليه</a:t>
            </a:r>
            <a:r>
              <a:rPr lang="ar-IQ" dirty="0" smtClean="0"/>
              <a:t> </a:t>
            </a:r>
            <a:r>
              <a:rPr lang="ar-IQ" dirty="0" err="1" smtClean="0"/>
              <a:t>والرقميه</a:t>
            </a:r>
            <a:r>
              <a:rPr lang="ar-IQ" dirty="0" smtClean="0"/>
              <a:t> </a:t>
            </a:r>
            <a:r>
              <a:rPr lang="ar-IQ" dirty="0" err="1" smtClean="0"/>
              <a:t>والطبيه</a:t>
            </a:r>
            <a:r>
              <a:rPr lang="ar-IQ" dirty="0" smtClean="0"/>
              <a:t> وانظمه </a:t>
            </a:r>
            <a:r>
              <a:rPr lang="ar-IQ" dirty="0" err="1" smtClean="0"/>
              <a:t>الاداره</a:t>
            </a:r>
            <a:r>
              <a:rPr lang="ar-IQ" dirty="0" smtClean="0"/>
              <a:t> والتوجيه </a:t>
            </a:r>
            <a:r>
              <a:rPr lang="ar-IQ" dirty="0" err="1" smtClean="0"/>
              <a:t>الالكترونيه</a:t>
            </a:r>
            <a:r>
              <a:rPr lang="ar-IQ" dirty="0" smtClean="0"/>
              <a:t> اضافه الى خطوط نقل </a:t>
            </a:r>
            <a:r>
              <a:rPr lang="ar-IQ" dirty="0" err="1" smtClean="0"/>
              <a:t>الطاقه</a:t>
            </a:r>
            <a:r>
              <a:rPr lang="ar-IQ" dirty="0" smtClean="0"/>
              <a:t> وشبكات الاتصالات.</a:t>
            </a:r>
            <a:endParaRPr lang="en-US" dirty="0"/>
          </a:p>
        </p:txBody>
      </p:sp>
    </p:spTree>
    <p:extLst>
      <p:ext uri="{BB962C8B-B14F-4D97-AF65-F5344CB8AC3E}">
        <p14:creationId xmlns:p14="http://schemas.microsoft.com/office/powerpoint/2010/main" val="1891614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72819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الثامنه</a:t>
            </a:r>
            <a:r>
              <a:rPr lang="ar-IQ" sz="2400" dirty="0" smtClean="0">
                <a:solidFill>
                  <a:schemeClr val="tx1"/>
                </a:solidFill>
              </a:rPr>
              <a:t> </a:t>
            </a:r>
            <a:r>
              <a:rPr lang="ar-IQ" sz="2400" dirty="0">
                <a:solidFill>
                  <a:schemeClr val="tx1"/>
                </a:solidFill>
              </a:rPr>
              <a:t>والثلاثون</a:t>
            </a:r>
            <a:endParaRPr lang="en-US" sz="2400" dirty="0">
              <a:solidFill>
                <a:schemeClr val="tx1"/>
              </a:solidFill>
            </a:endParaRPr>
          </a:p>
        </p:txBody>
      </p:sp>
      <p:sp>
        <p:nvSpPr>
          <p:cNvPr id="3" name="عنصر نائب للمحتوى 2"/>
          <p:cNvSpPr>
            <a:spLocks noGrp="1"/>
          </p:cNvSpPr>
          <p:nvPr>
            <p:ph idx="1"/>
          </p:nvPr>
        </p:nvSpPr>
        <p:spPr>
          <a:xfrm>
            <a:off x="304800" y="2060848"/>
            <a:ext cx="8686800" cy="4019277"/>
          </a:xfrm>
        </p:spPr>
        <p:style>
          <a:lnRef idx="1">
            <a:schemeClr val="accent2"/>
          </a:lnRef>
          <a:fillRef idx="2">
            <a:schemeClr val="accent2"/>
          </a:fillRef>
          <a:effectRef idx="1">
            <a:schemeClr val="accent2"/>
          </a:effectRef>
          <a:fontRef idx="minor">
            <a:schemeClr val="dk1"/>
          </a:fontRef>
        </p:style>
        <p:txBody>
          <a:bodyPr/>
          <a:lstStyle/>
          <a:p>
            <a:pPr algn="r"/>
            <a:r>
              <a:rPr lang="ar-IQ" dirty="0" err="1" smtClean="0"/>
              <a:t>التاثيرات</a:t>
            </a:r>
            <a:r>
              <a:rPr lang="ar-IQ" dirty="0" smtClean="0"/>
              <a:t> </a:t>
            </a:r>
            <a:r>
              <a:rPr lang="ar-IQ" dirty="0" err="1" smtClean="0"/>
              <a:t>البيئيه</a:t>
            </a:r>
            <a:r>
              <a:rPr lang="ar-IQ" dirty="0" smtClean="0"/>
              <a:t> للتلوث الكهرومغناطيسي:</a:t>
            </a:r>
          </a:p>
          <a:p>
            <a:pPr algn="r"/>
            <a:r>
              <a:rPr lang="ar-IQ" dirty="0" smtClean="0"/>
              <a:t>1:عدم انتظام في التركيب البيولوجي.</a:t>
            </a:r>
          </a:p>
          <a:p>
            <a:pPr algn="r"/>
            <a:r>
              <a:rPr lang="ar-IQ" dirty="0" smtClean="0"/>
              <a:t>2:تسبب عده انواع من السرطانات.</a:t>
            </a:r>
          </a:p>
          <a:p>
            <a:pPr algn="r"/>
            <a:r>
              <a:rPr lang="ar-IQ" dirty="0" smtClean="0"/>
              <a:t>3.تسبب تشوه </a:t>
            </a:r>
            <a:r>
              <a:rPr lang="ar-IQ" dirty="0" err="1" smtClean="0"/>
              <a:t>الاجنه</a:t>
            </a:r>
            <a:r>
              <a:rPr lang="ar-IQ" dirty="0" smtClean="0"/>
              <a:t>.</a:t>
            </a:r>
          </a:p>
          <a:p>
            <a:pPr algn="r"/>
            <a:r>
              <a:rPr lang="ar-IQ" dirty="0" smtClean="0"/>
              <a:t>4.تسبب </a:t>
            </a:r>
            <a:r>
              <a:rPr lang="ar-IQ" dirty="0" err="1" smtClean="0"/>
              <a:t>الاصابه</a:t>
            </a:r>
            <a:r>
              <a:rPr lang="ar-IQ" dirty="0" smtClean="0"/>
              <a:t> بالصداع والتخلف العقلي.</a:t>
            </a:r>
            <a:endParaRPr lang="en-US" dirty="0"/>
          </a:p>
        </p:txBody>
      </p:sp>
    </p:spTree>
    <p:extLst>
      <p:ext uri="{BB962C8B-B14F-4D97-AF65-F5344CB8AC3E}">
        <p14:creationId xmlns:p14="http://schemas.microsoft.com/office/powerpoint/2010/main" val="2863004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158417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err="1" smtClean="0">
                <a:solidFill>
                  <a:schemeClr val="tx1"/>
                </a:solidFill>
              </a:rPr>
              <a:t>التاسعه</a:t>
            </a:r>
            <a:r>
              <a:rPr lang="ar-IQ" sz="2400" dirty="0" smtClean="0">
                <a:solidFill>
                  <a:schemeClr val="tx1"/>
                </a:solidFill>
              </a:rPr>
              <a:t> </a:t>
            </a:r>
            <a:r>
              <a:rPr lang="ar-IQ" sz="2400" dirty="0">
                <a:solidFill>
                  <a:schemeClr val="tx1"/>
                </a:solidFill>
              </a:rPr>
              <a:t>والثلاثون</a:t>
            </a:r>
            <a:endParaRPr lang="en-US" sz="2400" dirty="0">
              <a:solidFill>
                <a:schemeClr val="tx1"/>
              </a:solidFill>
            </a:endParaRPr>
          </a:p>
        </p:txBody>
      </p:sp>
      <p:sp>
        <p:nvSpPr>
          <p:cNvPr id="3" name="عنصر نائب للمحتوى 2"/>
          <p:cNvSpPr>
            <a:spLocks noGrp="1"/>
          </p:cNvSpPr>
          <p:nvPr>
            <p:ph idx="1"/>
          </p:nvPr>
        </p:nvSpPr>
        <p:spPr>
          <a:xfrm>
            <a:off x="304800" y="1988840"/>
            <a:ext cx="8686800" cy="4091285"/>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التلوث الحراري:</a:t>
            </a:r>
          </a:p>
          <a:p>
            <a:pPr algn="r"/>
            <a:r>
              <a:rPr lang="ar-IQ" dirty="0" smtClean="0"/>
              <a:t>شكل من اشكال التلوث الفيزيائي والمصدر الرئيس لهذا التلوث هو حرق </a:t>
            </a:r>
            <a:r>
              <a:rPr lang="ar-IQ" dirty="0" err="1" smtClean="0"/>
              <a:t>الوقودفي</a:t>
            </a:r>
            <a:r>
              <a:rPr lang="ar-IQ" dirty="0" smtClean="0"/>
              <a:t> المحطات </a:t>
            </a:r>
            <a:r>
              <a:rPr lang="ar-IQ" dirty="0" err="1" smtClean="0"/>
              <a:t>الكهروحراريه</a:t>
            </a:r>
            <a:r>
              <a:rPr lang="ar-IQ" dirty="0" smtClean="0"/>
              <a:t> </a:t>
            </a:r>
            <a:r>
              <a:rPr lang="ar-IQ" dirty="0" err="1" smtClean="0"/>
              <a:t>والمنشات</a:t>
            </a:r>
            <a:r>
              <a:rPr lang="ar-IQ" dirty="0" smtClean="0"/>
              <a:t> </a:t>
            </a:r>
            <a:r>
              <a:rPr lang="ar-IQ" dirty="0" err="1" smtClean="0"/>
              <a:t>الصناعيه</a:t>
            </a:r>
            <a:r>
              <a:rPr lang="ar-IQ" dirty="0" smtClean="0"/>
              <a:t> ووسائل النقل.</a:t>
            </a:r>
            <a:endParaRPr lang="en-US" dirty="0"/>
          </a:p>
        </p:txBody>
      </p:sp>
    </p:spTree>
    <p:extLst>
      <p:ext uri="{BB962C8B-B14F-4D97-AF65-F5344CB8AC3E}">
        <p14:creationId xmlns:p14="http://schemas.microsoft.com/office/powerpoint/2010/main" val="69652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51216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r"/>
            <a:r>
              <a:rPr lang="ar-IQ" dirty="0" smtClean="0">
                <a:solidFill>
                  <a:schemeClr val="tx1"/>
                </a:solidFill>
              </a:rPr>
              <a:t>           </a:t>
            </a:r>
            <a:r>
              <a:rPr lang="ar-IQ" dirty="0" smtClean="0">
                <a:solidFill>
                  <a:schemeClr val="tx1"/>
                </a:solidFill>
              </a:rPr>
              <a:t>كليه </a:t>
            </a:r>
            <a:r>
              <a:rPr lang="ar-IQ" dirty="0" err="1" smtClean="0">
                <a:solidFill>
                  <a:schemeClr val="tx1"/>
                </a:solidFill>
              </a:rPr>
              <a:t>التربيه</a:t>
            </a:r>
            <a:r>
              <a:rPr lang="ar-IQ" dirty="0" smtClean="0">
                <a:solidFill>
                  <a:schemeClr val="tx1"/>
                </a:solidFill>
              </a:rPr>
              <a:t> ابن رشد /للعلوم </a:t>
            </a:r>
            <a:r>
              <a:rPr lang="ar-IQ" dirty="0" err="1" smtClean="0">
                <a:solidFill>
                  <a:schemeClr val="tx1"/>
                </a:solidFill>
              </a:rPr>
              <a:t>الانسانيه</a:t>
            </a:r>
            <a:r>
              <a:rPr lang="ar-IQ" dirty="0" smtClean="0">
                <a:solidFill>
                  <a:schemeClr val="tx1"/>
                </a:solidFill>
              </a:rPr>
              <a:t>                 </a:t>
            </a:r>
            <a:r>
              <a:rPr lang="ar-IQ" dirty="0" err="1" smtClean="0">
                <a:solidFill>
                  <a:schemeClr val="tx1"/>
                </a:solidFill>
              </a:rPr>
              <a:t>اعدادالدكتوره</a:t>
            </a:r>
            <a:r>
              <a:rPr lang="ar-IQ" dirty="0" smtClean="0">
                <a:solidFill>
                  <a:schemeClr val="tx1"/>
                </a:solidFill>
              </a:rPr>
              <a:t> </a:t>
            </a:r>
            <a:r>
              <a:rPr lang="ar-IQ" dirty="0" smtClean="0">
                <a:solidFill>
                  <a:schemeClr val="tx1"/>
                </a:solidFill>
              </a:rPr>
              <a:t>حنان نعمان/</a:t>
            </a:r>
            <a:r>
              <a:rPr lang="ar-IQ" dirty="0" err="1" smtClean="0">
                <a:solidFill>
                  <a:schemeClr val="tx1"/>
                </a:solidFill>
              </a:rPr>
              <a:t>المحاضره</a:t>
            </a:r>
            <a:r>
              <a:rPr lang="ar-IQ" dirty="0" smtClean="0">
                <a:solidFill>
                  <a:schemeClr val="tx1"/>
                </a:solidFill>
              </a:rPr>
              <a:t> </a:t>
            </a:r>
            <a:r>
              <a:rPr lang="ar-IQ" dirty="0" err="1" smtClean="0">
                <a:solidFill>
                  <a:schemeClr val="tx1"/>
                </a:solidFill>
              </a:rPr>
              <a:t>الثالثه</a:t>
            </a:r>
            <a:r>
              <a:rPr lang="ar-IQ" dirty="0" smtClean="0">
                <a:solidFill>
                  <a:schemeClr val="tx1"/>
                </a:solidFill>
              </a:rPr>
              <a:t>                                    </a:t>
            </a:r>
            <a:endParaRPr lang="en-US" dirty="0">
              <a:solidFill>
                <a:schemeClr val="tx1"/>
              </a:solidFill>
            </a:endParaRPr>
          </a:p>
        </p:txBody>
      </p:sp>
      <p:sp>
        <p:nvSpPr>
          <p:cNvPr id="3" name="عنصر نائب للمحتوى 2"/>
          <p:cNvSpPr>
            <a:spLocks noGrp="1"/>
          </p:cNvSpPr>
          <p:nvPr>
            <p:ph idx="1"/>
          </p:nvPr>
        </p:nvSpPr>
        <p:spPr>
          <a:xfrm>
            <a:off x="304800" y="1916832"/>
            <a:ext cx="8686800" cy="4536504"/>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solidFill>
                  <a:schemeClr val="tx1"/>
                </a:solidFill>
              </a:rPr>
              <a:t>يقصد بالنظام البيئي مجموعه من العناصر التي تعمل </a:t>
            </a:r>
            <a:r>
              <a:rPr lang="ar-IQ" dirty="0" err="1" smtClean="0">
                <a:solidFill>
                  <a:schemeClr val="tx1"/>
                </a:solidFill>
              </a:rPr>
              <a:t>متكامله</a:t>
            </a:r>
            <a:r>
              <a:rPr lang="ar-IQ" dirty="0" smtClean="0">
                <a:solidFill>
                  <a:schemeClr val="tx1"/>
                </a:solidFill>
              </a:rPr>
              <a:t> ومتفاعله </a:t>
            </a:r>
            <a:r>
              <a:rPr lang="ar-IQ" dirty="0" err="1" smtClean="0">
                <a:solidFill>
                  <a:schemeClr val="tx1"/>
                </a:solidFill>
              </a:rPr>
              <a:t>فيمابينها</a:t>
            </a:r>
            <a:r>
              <a:rPr lang="ar-IQ" dirty="0" smtClean="0">
                <a:solidFill>
                  <a:schemeClr val="tx1"/>
                </a:solidFill>
              </a:rPr>
              <a:t> وان غياب اي جزء منها يؤثر على كامل </a:t>
            </a:r>
            <a:r>
              <a:rPr lang="ar-IQ" dirty="0" err="1" smtClean="0">
                <a:solidFill>
                  <a:schemeClr val="tx1"/>
                </a:solidFill>
              </a:rPr>
              <a:t>النظام.فو</a:t>
            </a:r>
            <a:r>
              <a:rPr lang="ar-IQ" dirty="0" smtClean="0">
                <a:solidFill>
                  <a:schemeClr val="tx1"/>
                </a:solidFill>
              </a:rPr>
              <a:t> </a:t>
            </a:r>
            <a:r>
              <a:rPr lang="ar-IQ" dirty="0" err="1" smtClean="0">
                <a:solidFill>
                  <a:schemeClr val="tx1"/>
                </a:solidFill>
              </a:rPr>
              <a:t>يتالف</a:t>
            </a:r>
            <a:r>
              <a:rPr lang="ar-IQ" dirty="0" smtClean="0">
                <a:solidFill>
                  <a:schemeClr val="tx1"/>
                </a:solidFill>
              </a:rPr>
              <a:t> من :      1:مجموعه الكائنات الحيه. ويشمل الانسان والحيوان والنبات                               2:مجموعه الكائنات الغير </a:t>
            </a:r>
            <a:r>
              <a:rPr lang="ar-IQ" dirty="0" err="1" smtClean="0">
                <a:solidFill>
                  <a:schemeClr val="tx1"/>
                </a:solidFill>
              </a:rPr>
              <a:t>الحيه.ويشمل</a:t>
            </a:r>
            <a:r>
              <a:rPr lang="ar-IQ" dirty="0" smtClean="0">
                <a:solidFill>
                  <a:schemeClr val="tx1"/>
                </a:solidFill>
              </a:rPr>
              <a:t> الماء والهواء </a:t>
            </a:r>
            <a:r>
              <a:rPr lang="ar-IQ" dirty="0" err="1" smtClean="0">
                <a:solidFill>
                  <a:schemeClr val="tx1"/>
                </a:solidFill>
              </a:rPr>
              <a:t>والتربه</a:t>
            </a:r>
            <a:r>
              <a:rPr lang="ar-IQ"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227932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5121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a:solidFill>
                  <a:schemeClr val="tx1"/>
                </a:solidFill>
              </a:rPr>
              <a:t>جغرافيه</a:t>
            </a:r>
            <a:r>
              <a:rPr lang="ar-IQ" sz="2400" dirty="0">
                <a:solidFill>
                  <a:schemeClr val="tx1"/>
                </a:solidFill>
              </a:rPr>
              <a:t> </a:t>
            </a:r>
            <a:r>
              <a:rPr lang="ar-IQ" sz="2400" dirty="0" err="1">
                <a:solidFill>
                  <a:schemeClr val="tx1"/>
                </a:solidFill>
              </a:rPr>
              <a:t>البيئه</a:t>
            </a:r>
            <a:r>
              <a:rPr lang="ar-IQ" sz="2400" dirty="0">
                <a:solidFill>
                  <a:schemeClr val="tx1"/>
                </a:solidFill>
              </a:rPr>
              <a:t> والتلوث/</a:t>
            </a:r>
            <a:r>
              <a:rPr lang="ar-IQ" sz="2400" dirty="0" err="1">
                <a:solidFill>
                  <a:schemeClr val="tx1"/>
                </a:solidFill>
              </a:rPr>
              <a:t>المرحله</a:t>
            </a:r>
            <a:r>
              <a:rPr lang="ar-IQ" sz="2400" dirty="0">
                <a:solidFill>
                  <a:schemeClr val="tx1"/>
                </a:solidFill>
              </a:rPr>
              <a:t> </a:t>
            </a:r>
            <a:r>
              <a:rPr lang="ar-IQ" sz="2400" dirty="0" err="1">
                <a:solidFill>
                  <a:schemeClr val="tx1"/>
                </a:solidFill>
              </a:rPr>
              <a:t>الرابعه</a:t>
            </a:r>
            <a:r>
              <a:rPr lang="ar-IQ" sz="2400" dirty="0">
                <a:solidFill>
                  <a:schemeClr val="tx1"/>
                </a:solidFill>
              </a:rPr>
              <a:t>                                         كليه </a:t>
            </a:r>
            <a:r>
              <a:rPr lang="ar-IQ" sz="2400" dirty="0" err="1">
                <a:solidFill>
                  <a:schemeClr val="tx1"/>
                </a:solidFill>
              </a:rPr>
              <a:t>التربيه</a:t>
            </a:r>
            <a:r>
              <a:rPr lang="ar-IQ" sz="2400" dirty="0">
                <a:solidFill>
                  <a:schemeClr val="tx1"/>
                </a:solidFill>
              </a:rPr>
              <a:t> ابن </a:t>
            </a:r>
            <a:r>
              <a:rPr lang="ar-IQ" sz="2400" dirty="0" err="1">
                <a:solidFill>
                  <a:schemeClr val="tx1"/>
                </a:solidFill>
              </a:rPr>
              <a:t>رشدللعلوم</a:t>
            </a:r>
            <a:r>
              <a:rPr lang="ar-IQ" sz="2400" dirty="0">
                <a:solidFill>
                  <a:schemeClr val="tx1"/>
                </a:solidFill>
              </a:rPr>
              <a:t> </a:t>
            </a:r>
            <a:r>
              <a:rPr lang="ar-IQ" sz="2400" dirty="0" err="1">
                <a:solidFill>
                  <a:schemeClr val="tx1"/>
                </a:solidFill>
              </a:rPr>
              <a:t>الانسانيه</a:t>
            </a:r>
            <a:r>
              <a:rPr lang="ar-IQ" sz="2400" dirty="0">
                <a:solidFill>
                  <a:schemeClr val="tx1"/>
                </a:solidFill>
              </a:rPr>
              <a:t>                                         اعداد </a:t>
            </a:r>
            <a:r>
              <a:rPr lang="ar-IQ" sz="2400" dirty="0" err="1">
                <a:solidFill>
                  <a:schemeClr val="tx1"/>
                </a:solidFill>
              </a:rPr>
              <a:t>الدكتوره</a:t>
            </a:r>
            <a:r>
              <a:rPr lang="ar-IQ" sz="2400" dirty="0">
                <a:solidFill>
                  <a:schemeClr val="tx1"/>
                </a:solidFill>
              </a:rPr>
              <a:t>/حنان نعمان/</a:t>
            </a:r>
            <a:r>
              <a:rPr lang="ar-IQ" sz="2400" dirty="0" err="1">
                <a:solidFill>
                  <a:schemeClr val="tx1"/>
                </a:solidFill>
              </a:rPr>
              <a:t>المحاضره</a:t>
            </a:r>
            <a:r>
              <a:rPr lang="ar-IQ" sz="2400" dirty="0">
                <a:solidFill>
                  <a:schemeClr val="tx1"/>
                </a:solidFill>
              </a:rPr>
              <a:t> </a:t>
            </a:r>
            <a:r>
              <a:rPr lang="ar-IQ" sz="2400" dirty="0" smtClean="0">
                <a:solidFill>
                  <a:schemeClr val="tx1"/>
                </a:solidFill>
              </a:rPr>
              <a:t>الاربعون</a:t>
            </a:r>
            <a:endParaRPr lang="en-US" sz="2400" dirty="0">
              <a:solidFill>
                <a:schemeClr val="tx1"/>
              </a:solidFill>
            </a:endParaRPr>
          </a:p>
        </p:txBody>
      </p:sp>
      <p:sp>
        <p:nvSpPr>
          <p:cNvPr id="3" name="عنصر نائب للمحتوى 2"/>
          <p:cNvSpPr>
            <a:spLocks noGrp="1"/>
          </p:cNvSpPr>
          <p:nvPr>
            <p:ph idx="1"/>
          </p:nvPr>
        </p:nvSpPr>
        <p:spPr>
          <a:xfrm>
            <a:off x="304800" y="1916832"/>
            <a:ext cx="8686800" cy="4163293"/>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تسبب التلوث الحراري زياده في اكسيد الكاربون بالغلاف الجوي.</a:t>
            </a:r>
          </a:p>
          <a:p>
            <a:pPr algn="r"/>
            <a:r>
              <a:rPr lang="ar-IQ" dirty="0" smtClean="0"/>
              <a:t>كما انها تسبب حدوث ظاهره الاحتباس الحراري.</a:t>
            </a:r>
          </a:p>
          <a:p>
            <a:pPr algn="r"/>
            <a:r>
              <a:rPr lang="ar-IQ" dirty="0" smtClean="0"/>
              <a:t>كما انها تسبب تغير في خصائص الوسط المعيشي للكائنات الحيه فتسبب في موتها او </a:t>
            </a:r>
            <a:r>
              <a:rPr lang="ar-IQ" dirty="0" err="1" smtClean="0"/>
              <a:t>هجرتها.وكذلك</a:t>
            </a:r>
            <a:r>
              <a:rPr lang="ar-IQ" dirty="0" smtClean="0"/>
              <a:t> الاخلال بالتوازن البيئي.</a:t>
            </a:r>
            <a:endParaRPr lang="en-US" dirty="0"/>
          </a:p>
        </p:txBody>
      </p:sp>
    </p:spTree>
    <p:extLst>
      <p:ext uri="{BB962C8B-B14F-4D97-AF65-F5344CB8AC3E}">
        <p14:creationId xmlns:p14="http://schemas.microsoft.com/office/powerpoint/2010/main" val="3880347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60648"/>
            <a:ext cx="8686800" cy="136815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رشد للعلوم </a:t>
            </a:r>
            <a:r>
              <a:rPr lang="ar-IQ" sz="2400" dirty="0" err="1" smtClean="0">
                <a:solidFill>
                  <a:schemeClr val="tx1"/>
                </a:solidFill>
              </a:rPr>
              <a:t>الانسانيه</a:t>
            </a:r>
            <a:r>
              <a:rPr lang="ar-IQ" sz="2400" dirty="0" smtClean="0">
                <a:solidFill>
                  <a:schemeClr val="tx1"/>
                </a:solidFill>
              </a:rPr>
              <a:t> ابن رشد                             اعداد </a:t>
            </a:r>
            <a:r>
              <a:rPr lang="ar-IQ" sz="2400" dirty="0" err="1" smtClean="0">
                <a:solidFill>
                  <a:schemeClr val="tx1"/>
                </a:solidFill>
              </a:rPr>
              <a:t>الدكتوره</a:t>
            </a:r>
            <a:r>
              <a:rPr lang="ar-IQ" sz="2400" dirty="0" smtClean="0">
                <a:solidFill>
                  <a:schemeClr val="tx1"/>
                </a:solidFill>
              </a:rPr>
              <a:t> /حنان نعمان /</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الرابعه</a:t>
            </a:r>
            <a:endParaRPr lang="en-US" sz="2400" dirty="0">
              <a:solidFill>
                <a:schemeClr val="tx1"/>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IQ" dirty="0" smtClean="0"/>
              <a:t>   عوامل الاخلال بالتوازن البيئي:                          1:العوامل </a:t>
            </a:r>
            <a:r>
              <a:rPr lang="ar-IQ" dirty="0" err="1" smtClean="0"/>
              <a:t>البشريه</a:t>
            </a:r>
            <a:r>
              <a:rPr lang="ar-IQ" dirty="0" smtClean="0"/>
              <a:t> وتتمثل بنشاطات الانسان </a:t>
            </a:r>
            <a:r>
              <a:rPr lang="ar-IQ" dirty="0" err="1" smtClean="0"/>
              <a:t>الزراعيه</a:t>
            </a:r>
            <a:r>
              <a:rPr lang="ar-IQ" dirty="0" smtClean="0"/>
              <a:t> </a:t>
            </a:r>
            <a:r>
              <a:rPr lang="ar-IQ" dirty="0" err="1" smtClean="0"/>
              <a:t>والصناعيه</a:t>
            </a:r>
            <a:r>
              <a:rPr lang="ar-IQ" dirty="0" smtClean="0"/>
              <a:t> </a:t>
            </a:r>
            <a:r>
              <a:rPr lang="ar-IQ" dirty="0" err="1" smtClean="0"/>
              <a:t>والتجاريه</a:t>
            </a:r>
            <a:r>
              <a:rPr lang="ar-IQ" dirty="0" smtClean="0"/>
              <a:t>.                               2.العوامل </a:t>
            </a:r>
            <a:r>
              <a:rPr lang="ar-IQ" dirty="0" err="1" smtClean="0"/>
              <a:t>الطبيعيه:وتتتمثل</a:t>
            </a:r>
            <a:r>
              <a:rPr lang="ar-IQ" dirty="0" smtClean="0"/>
              <a:t> بالعوامل </a:t>
            </a:r>
            <a:r>
              <a:rPr lang="ar-IQ" dirty="0" err="1" smtClean="0"/>
              <a:t>والتغيرا</a:t>
            </a:r>
            <a:r>
              <a:rPr lang="ar-IQ" dirty="0" smtClean="0"/>
              <a:t> ت </a:t>
            </a:r>
            <a:r>
              <a:rPr lang="ar-IQ" dirty="0" err="1" smtClean="0"/>
              <a:t>المناخيه</a:t>
            </a:r>
            <a:r>
              <a:rPr lang="ar-IQ" dirty="0" smtClean="0"/>
              <a:t> والكوارث </a:t>
            </a:r>
            <a:r>
              <a:rPr lang="ar-IQ" dirty="0" err="1" smtClean="0"/>
              <a:t>الطبيعيه</a:t>
            </a:r>
            <a:r>
              <a:rPr lang="ar-IQ" dirty="0" smtClean="0"/>
              <a:t> كالزلازل والبراكين          3.العوامل </a:t>
            </a:r>
            <a:r>
              <a:rPr lang="ar-IQ" dirty="0" err="1" smtClean="0"/>
              <a:t>الحيويه</a:t>
            </a:r>
            <a:r>
              <a:rPr lang="ar-IQ" dirty="0" smtClean="0"/>
              <a:t> تتمثل </a:t>
            </a:r>
            <a:r>
              <a:rPr lang="ar-IQ" dirty="0" err="1" smtClean="0"/>
              <a:t>بدراسه</a:t>
            </a:r>
            <a:r>
              <a:rPr lang="ar-IQ" dirty="0" smtClean="0"/>
              <a:t> العلاقات بين الكائنات الحيه </a:t>
            </a:r>
            <a:r>
              <a:rPr lang="ar-IQ" dirty="0" err="1" smtClean="0"/>
              <a:t>لاسباب</a:t>
            </a:r>
            <a:r>
              <a:rPr lang="ar-IQ" dirty="0" smtClean="0"/>
              <a:t> </a:t>
            </a:r>
            <a:r>
              <a:rPr lang="ar-IQ" dirty="0" err="1" smtClean="0"/>
              <a:t>طبيعيه</a:t>
            </a:r>
            <a:r>
              <a:rPr lang="ar-IQ" dirty="0" smtClean="0"/>
              <a:t> او بشريه.</a:t>
            </a:r>
            <a:endParaRPr lang="en-US" dirty="0"/>
          </a:p>
        </p:txBody>
      </p:sp>
    </p:spTree>
    <p:extLst>
      <p:ext uri="{BB962C8B-B14F-4D97-AF65-F5344CB8AC3E}">
        <p14:creationId xmlns:p14="http://schemas.microsoft.com/office/powerpoint/2010/main" val="242916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0"/>
            <a:ext cx="8686800" cy="177281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رشد/للعلوم </a:t>
            </a:r>
            <a:r>
              <a:rPr lang="ar-IQ" sz="2400" dirty="0" err="1" smtClean="0">
                <a:solidFill>
                  <a:schemeClr val="tx1"/>
                </a:solidFill>
              </a:rPr>
              <a:t>النسانيه</a:t>
            </a:r>
            <a:r>
              <a:rPr lang="ar-IQ" sz="2400" dirty="0" smtClean="0">
                <a:solidFill>
                  <a:schemeClr val="tx1"/>
                </a:solidFill>
              </a:rPr>
              <a:t> ابن رشد                             اعداد </a:t>
            </a:r>
            <a:r>
              <a:rPr lang="ar-IQ" sz="2400" dirty="0" err="1" smtClean="0">
                <a:solidFill>
                  <a:schemeClr val="tx1"/>
                </a:solidFill>
              </a:rPr>
              <a:t>الدكتوره</a:t>
            </a:r>
            <a:r>
              <a:rPr lang="ar-IQ" sz="2400" dirty="0" smtClean="0">
                <a:solidFill>
                  <a:schemeClr val="tx1"/>
                </a:solidFill>
              </a:rPr>
              <a:t> 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الخامسه</a:t>
            </a:r>
            <a:r>
              <a:rPr lang="ar-IQ" sz="2400" dirty="0" smtClean="0">
                <a:solidFill>
                  <a:schemeClr val="tx1"/>
                </a:solidFill>
              </a:rPr>
              <a:t>          </a:t>
            </a:r>
            <a:endParaRPr lang="en-US" sz="2400" dirty="0">
              <a:solidFill>
                <a:schemeClr val="tx1"/>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r"/>
            <a:r>
              <a:rPr lang="ar-IQ" dirty="0" smtClean="0"/>
              <a:t>سريان وتبادل </a:t>
            </a:r>
            <a:r>
              <a:rPr lang="ar-IQ" dirty="0" err="1" smtClean="0"/>
              <a:t>الطاقه</a:t>
            </a:r>
            <a:r>
              <a:rPr lang="ar-IQ" dirty="0" smtClean="0"/>
              <a:t> في النظام البيئي/              1:الاشعه الفوق </a:t>
            </a:r>
            <a:r>
              <a:rPr lang="ar-IQ" dirty="0" err="1" smtClean="0"/>
              <a:t>البنفسجيه.وتكون</a:t>
            </a:r>
            <a:r>
              <a:rPr lang="ar-IQ" dirty="0" smtClean="0"/>
              <a:t> قصيره الموجه   2.الاشعه </a:t>
            </a:r>
            <a:r>
              <a:rPr lang="ar-IQ" dirty="0" err="1" smtClean="0"/>
              <a:t>الشمسيه</a:t>
            </a:r>
            <a:r>
              <a:rPr lang="ar-IQ" dirty="0" smtClean="0"/>
              <a:t> </a:t>
            </a:r>
            <a:r>
              <a:rPr lang="ar-IQ" dirty="0" err="1" smtClean="0"/>
              <a:t>المرئيه.وتكون</a:t>
            </a:r>
            <a:r>
              <a:rPr lang="ar-IQ" dirty="0" smtClean="0"/>
              <a:t> </a:t>
            </a:r>
            <a:r>
              <a:rPr lang="ar-IQ" dirty="0" err="1" smtClean="0"/>
              <a:t>متوسطه</a:t>
            </a:r>
            <a:r>
              <a:rPr lang="ar-IQ" dirty="0" smtClean="0"/>
              <a:t> الموجه                                                        3.الاشعه </a:t>
            </a:r>
            <a:r>
              <a:rPr lang="ar-IQ" dirty="0" err="1" smtClean="0"/>
              <a:t>الشمسيه</a:t>
            </a:r>
            <a:r>
              <a:rPr lang="ar-IQ" dirty="0" smtClean="0"/>
              <a:t> تحت الحمراء</a:t>
            </a:r>
            <a:endParaRPr lang="en-US" dirty="0"/>
          </a:p>
        </p:txBody>
      </p:sp>
    </p:spTree>
    <p:extLst>
      <p:ext uri="{BB962C8B-B14F-4D97-AF65-F5344CB8AC3E}">
        <p14:creationId xmlns:p14="http://schemas.microsoft.com/office/powerpoint/2010/main" val="105677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244827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r"/>
            <a:r>
              <a:rPr lang="ar-IQ" dirty="0" err="1" smtClean="0">
                <a:solidFill>
                  <a:schemeClr val="tx1"/>
                </a:solidFill>
              </a:rPr>
              <a:t>جغرافيه</a:t>
            </a:r>
            <a:r>
              <a:rPr lang="ar-IQ" dirty="0" smtClean="0">
                <a:solidFill>
                  <a:schemeClr val="tx1"/>
                </a:solidFill>
              </a:rPr>
              <a:t> </a:t>
            </a:r>
            <a:r>
              <a:rPr lang="ar-IQ" dirty="0" err="1" smtClean="0">
                <a:solidFill>
                  <a:schemeClr val="tx1"/>
                </a:solidFill>
              </a:rPr>
              <a:t>البيئه</a:t>
            </a:r>
            <a:r>
              <a:rPr lang="ar-IQ" dirty="0" smtClean="0">
                <a:solidFill>
                  <a:schemeClr val="tx1"/>
                </a:solidFill>
              </a:rPr>
              <a:t> والتلوث/</a:t>
            </a:r>
            <a:r>
              <a:rPr lang="ar-IQ" dirty="0" err="1" smtClean="0">
                <a:solidFill>
                  <a:schemeClr val="tx1"/>
                </a:solidFill>
              </a:rPr>
              <a:t>المرحله</a:t>
            </a:r>
            <a:r>
              <a:rPr lang="ar-IQ" dirty="0" smtClean="0">
                <a:solidFill>
                  <a:schemeClr val="tx1"/>
                </a:solidFill>
              </a:rPr>
              <a:t> </a:t>
            </a:r>
            <a:r>
              <a:rPr lang="ar-IQ" dirty="0" err="1" smtClean="0">
                <a:solidFill>
                  <a:schemeClr val="tx1"/>
                </a:solidFill>
              </a:rPr>
              <a:t>الرابعه</a:t>
            </a:r>
            <a:r>
              <a:rPr lang="ar-IQ" dirty="0" smtClean="0">
                <a:solidFill>
                  <a:schemeClr val="tx1"/>
                </a:solidFill>
              </a:rPr>
              <a:t>               كليه </a:t>
            </a:r>
            <a:r>
              <a:rPr lang="ar-IQ" dirty="0" err="1" smtClean="0">
                <a:solidFill>
                  <a:schemeClr val="tx1"/>
                </a:solidFill>
              </a:rPr>
              <a:t>التربيه</a:t>
            </a:r>
            <a:r>
              <a:rPr lang="ar-IQ" dirty="0" smtClean="0">
                <a:solidFill>
                  <a:schemeClr val="tx1"/>
                </a:solidFill>
              </a:rPr>
              <a:t> ابن رشد للعلوم </a:t>
            </a:r>
            <a:r>
              <a:rPr lang="ar-IQ" dirty="0" err="1" smtClean="0">
                <a:solidFill>
                  <a:schemeClr val="tx1"/>
                </a:solidFill>
              </a:rPr>
              <a:t>الانسانيه</a:t>
            </a:r>
            <a:r>
              <a:rPr lang="ar-IQ" dirty="0" smtClean="0">
                <a:solidFill>
                  <a:schemeClr val="tx1"/>
                </a:solidFill>
              </a:rPr>
              <a:t>             اعداد </a:t>
            </a:r>
            <a:r>
              <a:rPr lang="ar-IQ" dirty="0" err="1" smtClean="0">
                <a:solidFill>
                  <a:schemeClr val="tx1"/>
                </a:solidFill>
              </a:rPr>
              <a:t>الدكتوره</a:t>
            </a:r>
            <a:r>
              <a:rPr lang="ar-IQ" dirty="0" smtClean="0">
                <a:solidFill>
                  <a:schemeClr val="tx1"/>
                </a:solidFill>
              </a:rPr>
              <a:t> حنان نعمان /</a:t>
            </a:r>
            <a:r>
              <a:rPr lang="ar-IQ" dirty="0" err="1" smtClean="0">
                <a:solidFill>
                  <a:schemeClr val="tx1"/>
                </a:solidFill>
              </a:rPr>
              <a:t>المحاضره</a:t>
            </a:r>
            <a:r>
              <a:rPr lang="ar-IQ" dirty="0" smtClean="0">
                <a:solidFill>
                  <a:schemeClr val="tx1"/>
                </a:solidFill>
              </a:rPr>
              <a:t> </a:t>
            </a:r>
            <a:r>
              <a:rPr lang="ar-IQ" dirty="0" err="1" smtClean="0">
                <a:solidFill>
                  <a:schemeClr val="tx1"/>
                </a:solidFill>
              </a:rPr>
              <a:t>السادسه</a:t>
            </a:r>
            <a:r>
              <a:rPr lang="ar-IQ" dirty="0" smtClean="0">
                <a:solidFill>
                  <a:schemeClr val="tx1"/>
                </a:solidFill>
              </a:rPr>
              <a:t>                                                                             </a:t>
            </a:r>
            <a:endParaRPr lang="en-US" dirty="0">
              <a:solidFill>
                <a:schemeClr val="tx1"/>
              </a:solidFill>
            </a:endParaRPr>
          </a:p>
        </p:txBody>
      </p:sp>
      <p:sp>
        <p:nvSpPr>
          <p:cNvPr id="3" name="عنصر نائب للمحتوى 2"/>
          <p:cNvSpPr>
            <a:spLocks noGrp="1"/>
          </p:cNvSpPr>
          <p:nvPr>
            <p:ph idx="1"/>
          </p:nvPr>
        </p:nvSpPr>
        <p:spPr>
          <a:xfrm>
            <a:off x="304800" y="2852936"/>
            <a:ext cx="8686800" cy="3888432"/>
          </a:xfrm>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IQ" dirty="0" smtClean="0"/>
              <a:t>التلوث ومصادره وهي على نوعين/                       1:التلوث الطبيعي </a:t>
            </a:r>
            <a:r>
              <a:rPr lang="ar-IQ" dirty="0" err="1" smtClean="0"/>
              <a:t>المنشا</a:t>
            </a:r>
            <a:r>
              <a:rPr lang="ar-IQ" dirty="0" smtClean="0"/>
              <a:t> </a:t>
            </a:r>
            <a:r>
              <a:rPr lang="ar-IQ" dirty="0" err="1" smtClean="0"/>
              <a:t>والناجمه</a:t>
            </a:r>
            <a:r>
              <a:rPr lang="ar-IQ" dirty="0" smtClean="0"/>
              <a:t> عن العواصف </a:t>
            </a:r>
            <a:r>
              <a:rPr lang="ar-IQ" dirty="0" err="1" smtClean="0"/>
              <a:t>الترابيه</a:t>
            </a:r>
            <a:r>
              <a:rPr lang="ar-IQ" dirty="0" smtClean="0"/>
              <a:t> </a:t>
            </a:r>
            <a:r>
              <a:rPr lang="ar-IQ" dirty="0" err="1" smtClean="0"/>
              <a:t>والاتربه</a:t>
            </a:r>
            <a:r>
              <a:rPr lang="ar-IQ" dirty="0" smtClean="0"/>
              <a:t> والبراكين والزلال                           2:التلوث البشري </a:t>
            </a:r>
            <a:r>
              <a:rPr lang="ar-IQ" dirty="0" err="1" smtClean="0"/>
              <a:t>المنشا</a:t>
            </a:r>
            <a:r>
              <a:rPr lang="ar-IQ" dirty="0" smtClean="0"/>
              <a:t> وتتمثل بالتلوث الناجم عن المصانع والمستشفيات والمحلات </a:t>
            </a:r>
            <a:r>
              <a:rPr lang="ar-IQ" smtClean="0"/>
              <a:t>التجاريه</a:t>
            </a:r>
            <a:endParaRPr lang="en-US" dirty="0"/>
          </a:p>
        </p:txBody>
      </p:sp>
    </p:spTree>
    <p:extLst>
      <p:ext uri="{BB962C8B-B14F-4D97-AF65-F5344CB8AC3E}">
        <p14:creationId xmlns:p14="http://schemas.microsoft.com/office/powerpoint/2010/main" val="3304741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16632"/>
            <a:ext cx="8686800" cy="194421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400" dirty="0" err="1" smtClean="0">
                <a:solidFill>
                  <a:schemeClr val="tx1"/>
                </a:solidFill>
              </a:rPr>
              <a:t>جغرافيه</a:t>
            </a:r>
            <a:r>
              <a:rPr lang="ar-IQ" sz="2400" dirty="0" smtClean="0">
                <a:solidFill>
                  <a:schemeClr val="tx1"/>
                </a:solidFill>
              </a:rPr>
              <a:t> </a:t>
            </a:r>
            <a:r>
              <a:rPr lang="ar-IQ" sz="2400" dirty="0" err="1" smtClean="0">
                <a:solidFill>
                  <a:schemeClr val="tx1"/>
                </a:solidFill>
              </a:rPr>
              <a:t>البيئه</a:t>
            </a:r>
            <a:r>
              <a:rPr lang="ar-IQ" sz="2400" dirty="0" smtClean="0">
                <a:solidFill>
                  <a:schemeClr val="tx1"/>
                </a:solidFill>
              </a:rPr>
              <a:t> والتلوث/</a:t>
            </a:r>
            <a:r>
              <a:rPr lang="ar-IQ" sz="2400" dirty="0" err="1" smtClean="0">
                <a:solidFill>
                  <a:schemeClr val="tx1"/>
                </a:solidFill>
              </a:rPr>
              <a:t>المرحله</a:t>
            </a:r>
            <a:r>
              <a:rPr lang="ar-IQ" sz="2400" dirty="0" smtClean="0">
                <a:solidFill>
                  <a:schemeClr val="tx1"/>
                </a:solidFill>
              </a:rPr>
              <a:t> </a:t>
            </a:r>
            <a:r>
              <a:rPr lang="ar-IQ" sz="2400" dirty="0" err="1" smtClean="0">
                <a:solidFill>
                  <a:schemeClr val="tx1"/>
                </a:solidFill>
              </a:rPr>
              <a:t>الرابعه</a:t>
            </a:r>
            <a:r>
              <a:rPr lang="ar-IQ" sz="2400" dirty="0" smtClean="0">
                <a:solidFill>
                  <a:schemeClr val="tx1"/>
                </a:solidFill>
              </a:rPr>
              <a:t>                                         كليه </a:t>
            </a:r>
            <a:r>
              <a:rPr lang="ar-IQ" sz="2400" dirty="0" err="1" smtClean="0">
                <a:solidFill>
                  <a:schemeClr val="tx1"/>
                </a:solidFill>
              </a:rPr>
              <a:t>التربيه</a:t>
            </a:r>
            <a:r>
              <a:rPr lang="ar-IQ" sz="2400" dirty="0" smtClean="0">
                <a:solidFill>
                  <a:schemeClr val="tx1"/>
                </a:solidFill>
              </a:rPr>
              <a:t> ابن </a:t>
            </a:r>
            <a:r>
              <a:rPr lang="ar-IQ" sz="2400" dirty="0" err="1" smtClean="0">
                <a:solidFill>
                  <a:schemeClr val="tx1"/>
                </a:solidFill>
              </a:rPr>
              <a:t>رشدللعلوم</a:t>
            </a:r>
            <a:r>
              <a:rPr lang="ar-IQ" sz="2400" dirty="0" smtClean="0">
                <a:solidFill>
                  <a:schemeClr val="tx1"/>
                </a:solidFill>
              </a:rPr>
              <a:t> </a:t>
            </a:r>
            <a:r>
              <a:rPr lang="ar-IQ" sz="2400" dirty="0" err="1" smtClean="0">
                <a:solidFill>
                  <a:schemeClr val="tx1"/>
                </a:solidFill>
              </a:rPr>
              <a:t>الانسانيه</a:t>
            </a:r>
            <a:r>
              <a:rPr lang="ar-IQ" sz="2400" dirty="0" smtClean="0">
                <a:solidFill>
                  <a:schemeClr val="tx1"/>
                </a:solidFill>
              </a:rPr>
              <a:t>                                      اعداد </a:t>
            </a:r>
            <a:r>
              <a:rPr lang="ar-IQ" sz="2400" dirty="0" err="1" smtClean="0">
                <a:solidFill>
                  <a:schemeClr val="tx1"/>
                </a:solidFill>
              </a:rPr>
              <a:t>الدكتوره</a:t>
            </a:r>
            <a:r>
              <a:rPr lang="ar-IQ" sz="2400" dirty="0" smtClean="0">
                <a:solidFill>
                  <a:schemeClr val="tx1"/>
                </a:solidFill>
              </a:rPr>
              <a:t> حنان نعمان/</a:t>
            </a:r>
            <a:r>
              <a:rPr lang="ar-IQ" sz="2400" dirty="0" err="1" smtClean="0">
                <a:solidFill>
                  <a:schemeClr val="tx1"/>
                </a:solidFill>
              </a:rPr>
              <a:t>المحاضره</a:t>
            </a:r>
            <a:r>
              <a:rPr lang="ar-IQ" sz="2400" dirty="0" smtClean="0">
                <a:solidFill>
                  <a:schemeClr val="tx1"/>
                </a:solidFill>
              </a:rPr>
              <a:t> </a:t>
            </a:r>
            <a:r>
              <a:rPr lang="ar-IQ" sz="2400" dirty="0" err="1" smtClean="0">
                <a:solidFill>
                  <a:schemeClr val="tx1"/>
                </a:solidFill>
              </a:rPr>
              <a:t>السابعه</a:t>
            </a:r>
            <a:endParaRPr lang="en-US" sz="2400" dirty="0">
              <a:solidFill>
                <a:schemeClr val="tx1"/>
              </a:solidFill>
            </a:endParaRPr>
          </a:p>
        </p:txBody>
      </p:sp>
      <p:sp>
        <p:nvSpPr>
          <p:cNvPr id="3" name="عنصر نائب للمحتوى 2"/>
          <p:cNvSpPr>
            <a:spLocks noGrp="1"/>
          </p:cNvSpPr>
          <p:nvPr>
            <p:ph idx="1"/>
          </p:nvPr>
        </p:nvSpPr>
        <p:spPr>
          <a:xfrm>
            <a:off x="304800" y="2204864"/>
            <a:ext cx="8686800" cy="4320480"/>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التلوث </a:t>
            </a:r>
            <a:r>
              <a:rPr lang="ar-IQ" dirty="0" err="1" smtClean="0"/>
              <a:t>الهوائي:ويقصد</a:t>
            </a:r>
            <a:r>
              <a:rPr lang="ar-IQ" dirty="0" smtClean="0"/>
              <a:t> به اي تغير في تراكيز الغازات في الغلاف الجوي بالنقصان او </a:t>
            </a:r>
            <a:r>
              <a:rPr lang="ar-IQ" dirty="0" err="1" smtClean="0"/>
              <a:t>الزياده</a:t>
            </a:r>
            <a:r>
              <a:rPr lang="ar-IQ" dirty="0" smtClean="0"/>
              <a:t> فهذا يعني وجود تلوث.                                           مصادره:1اسباب </a:t>
            </a:r>
            <a:r>
              <a:rPr lang="ar-IQ" dirty="0" err="1" smtClean="0"/>
              <a:t>طبيعيه</a:t>
            </a:r>
            <a:r>
              <a:rPr lang="ar-IQ" dirty="0" smtClean="0"/>
              <a:t>                                           2اسباب بشريه</a:t>
            </a:r>
            <a:endParaRPr lang="en-US" dirty="0"/>
          </a:p>
        </p:txBody>
      </p:sp>
    </p:spTree>
    <p:extLst>
      <p:ext uri="{BB962C8B-B14F-4D97-AF65-F5344CB8AC3E}">
        <p14:creationId xmlns:p14="http://schemas.microsoft.com/office/powerpoint/2010/main" val="870285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88640"/>
            <a:ext cx="8686800" cy="216024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2800" dirty="0" err="1" smtClean="0">
                <a:solidFill>
                  <a:schemeClr val="tx1"/>
                </a:solidFill>
              </a:rPr>
              <a:t>جغرافيه</a:t>
            </a:r>
            <a:r>
              <a:rPr lang="ar-IQ" sz="2800" dirty="0" smtClean="0">
                <a:solidFill>
                  <a:schemeClr val="tx1"/>
                </a:solidFill>
              </a:rPr>
              <a:t> </a:t>
            </a:r>
            <a:r>
              <a:rPr lang="ar-IQ" sz="2800" dirty="0" err="1" smtClean="0">
                <a:solidFill>
                  <a:schemeClr val="tx1"/>
                </a:solidFill>
              </a:rPr>
              <a:t>البيئه</a:t>
            </a:r>
            <a:r>
              <a:rPr lang="ar-IQ" sz="2800" dirty="0" smtClean="0">
                <a:solidFill>
                  <a:schemeClr val="tx1"/>
                </a:solidFill>
              </a:rPr>
              <a:t> والتلوث/</a:t>
            </a:r>
            <a:r>
              <a:rPr lang="ar-IQ" sz="2800" dirty="0" err="1" smtClean="0">
                <a:solidFill>
                  <a:schemeClr val="tx1"/>
                </a:solidFill>
              </a:rPr>
              <a:t>المرحله</a:t>
            </a:r>
            <a:r>
              <a:rPr lang="ar-IQ" sz="2800" dirty="0" smtClean="0">
                <a:solidFill>
                  <a:schemeClr val="tx1"/>
                </a:solidFill>
              </a:rPr>
              <a:t> </a:t>
            </a:r>
            <a:r>
              <a:rPr lang="ar-IQ" sz="2800" dirty="0" err="1" smtClean="0">
                <a:solidFill>
                  <a:schemeClr val="tx1"/>
                </a:solidFill>
              </a:rPr>
              <a:t>الرابعه</a:t>
            </a:r>
            <a:r>
              <a:rPr lang="ar-IQ" sz="2800" dirty="0" smtClean="0">
                <a:solidFill>
                  <a:schemeClr val="tx1"/>
                </a:solidFill>
              </a:rPr>
              <a:t>                             كليه </a:t>
            </a:r>
            <a:r>
              <a:rPr lang="ar-IQ" sz="2800" dirty="0" err="1" smtClean="0">
                <a:solidFill>
                  <a:schemeClr val="tx1"/>
                </a:solidFill>
              </a:rPr>
              <a:t>التربيه</a:t>
            </a:r>
            <a:r>
              <a:rPr lang="ar-IQ" sz="2800" dirty="0" smtClean="0">
                <a:solidFill>
                  <a:schemeClr val="tx1"/>
                </a:solidFill>
              </a:rPr>
              <a:t> ابن رشد/للعلوم </a:t>
            </a:r>
            <a:r>
              <a:rPr lang="ar-IQ" sz="2800" dirty="0" err="1" smtClean="0">
                <a:solidFill>
                  <a:schemeClr val="tx1"/>
                </a:solidFill>
              </a:rPr>
              <a:t>النسانيه</a:t>
            </a:r>
            <a:r>
              <a:rPr lang="ar-IQ" sz="2800" dirty="0" smtClean="0">
                <a:solidFill>
                  <a:schemeClr val="tx1"/>
                </a:solidFill>
              </a:rPr>
              <a:t> ابن رشد                اعداد </a:t>
            </a:r>
            <a:r>
              <a:rPr lang="ar-IQ" sz="2800" dirty="0" err="1" smtClean="0">
                <a:solidFill>
                  <a:schemeClr val="tx1"/>
                </a:solidFill>
              </a:rPr>
              <a:t>الدكتوره</a:t>
            </a:r>
            <a:r>
              <a:rPr lang="ar-IQ" sz="2800" dirty="0" smtClean="0">
                <a:solidFill>
                  <a:schemeClr val="tx1"/>
                </a:solidFill>
              </a:rPr>
              <a:t> /حنان نعمان/ </a:t>
            </a:r>
            <a:r>
              <a:rPr lang="ar-IQ" sz="2800" dirty="0" err="1" smtClean="0">
                <a:solidFill>
                  <a:schemeClr val="tx1"/>
                </a:solidFill>
              </a:rPr>
              <a:t>المحاضره</a:t>
            </a:r>
            <a:r>
              <a:rPr lang="ar-IQ" sz="2800" dirty="0" smtClean="0">
                <a:solidFill>
                  <a:schemeClr val="tx1"/>
                </a:solidFill>
              </a:rPr>
              <a:t> </a:t>
            </a:r>
            <a:r>
              <a:rPr lang="ar-IQ" sz="2800" dirty="0" err="1" smtClean="0">
                <a:solidFill>
                  <a:schemeClr val="tx1"/>
                </a:solidFill>
              </a:rPr>
              <a:t>الثامنه</a:t>
            </a:r>
            <a:endParaRPr lang="en-US" sz="2800" dirty="0">
              <a:solidFill>
                <a:schemeClr val="tx1"/>
              </a:solidFill>
            </a:endParaRPr>
          </a:p>
        </p:txBody>
      </p:sp>
      <p:sp>
        <p:nvSpPr>
          <p:cNvPr id="3" name="عنصر نائب للمحتوى 2"/>
          <p:cNvSpPr>
            <a:spLocks noGrp="1"/>
          </p:cNvSpPr>
          <p:nvPr>
            <p:ph idx="1"/>
          </p:nvPr>
        </p:nvSpPr>
        <p:spPr>
          <a:xfrm>
            <a:off x="304800" y="2492896"/>
            <a:ext cx="8686800" cy="3587229"/>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مظاهر التلوث:1.الامطار </a:t>
            </a:r>
            <a:r>
              <a:rPr lang="ar-IQ" dirty="0" err="1" smtClean="0"/>
              <a:t>الحامضيه.تتكون</a:t>
            </a:r>
            <a:r>
              <a:rPr lang="ar-IQ" dirty="0" smtClean="0"/>
              <a:t> من تفاعل الغازات </a:t>
            </a:r>
            <a:r>
              <a:rPr lang="ar-IQ" dirty="0" err="1" smtClean="0"/>
              <a:t>المحتويه</a:t>
            </a:r>
            <a:r>
              <a:rPr lang="ar-IQ" dirty="0" smtClean="0"/>
              <a:t> على الكبريت ومنها ثاني اوكسيد الكبريت مع الاوكسجين .وتدخل </a:t>
            </a:r>
            <a:r>
              <a:rPr lang="ar-IQ" dirty="0" err="1" smtClean="0"/>
              <a:t>الاشعه</a:t>
            </a:r>
            <a:r>
              <a:rPr lang="ar-IQ" dirty="0" smtClean="0"/>
              <a:t> الفوق </a:t>
            </a:r>
            <a:r>
              <a:rPr lang="ar-IQ" dirty="0" err="1" smtClean="0"/>
              <a:t>البنفسجيه</a:t>
            </a:r>
            <a:r>
              <a:rPr lang="ar-IQ" dirty="0" smtClean="0"/>
              <a:t> </a:t>
            </a:r>
            <a:r>
              <a:rPr lang="ar-IQ" dirty="0" err="1" smtClean="0"/>
              <a:t>القادمه</a:t>
            </a:r>
            <a:r>
              <a:rPr lang="ar-IQ" dirty="0" smtClean="0"/>
              <a:t> من الشمس كعامل مساعد مما ينتج عن التفاعل ثالث اوكسيد الكبريت.</a:t>
            </a:r>
            <a:endParaRPr lang="en-US" dirty="0"/>
          </a:p>
        </p:txBody>
      </p:sp>
    </p:spTree>
    <p:extLst>
      <p:ext uri="{BB962C8B-B14F-4D97-AF65-F5344CB8AC3E}">
        <p14:creationId xmlns:p14="http://schemas.microsoft.com/office/powerpoint/2010/main" val="18351448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540</TotalTime>
  <Words>1768</Words>
  <Application>Microsoft Office PowerPoint</Application>
  <PresentationFormat>عرض على الشاشة (3:4)‏</PresentationFormat>
  <Paragraphs>168</Paragraphs>
  <Slides>40</Slides>
  <Notes>0</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رحلة</vt:lpstr>
      <vt:lpstr> البيئة والتلوث</vt:lpstr>
      <vt:lpstr>جغرافيه البيئه والتلوث/المرحله الرابعه .                          كليه التربيه ابن رشد.للعلوم الانسانيه                                     اعداد الدكتوره حنان نعمان/المحاضره الاولى</vt:lpstr>
      <vt:lpstr> جغرافيه البيئه والتلوث /المرحله الرابعه/كليه التربيه ابن رشد للعلوم الانسانيه /                                              اعداد الدكتوره حنان نعمان/المحاضره الثانيه/                             </vt:lpstr>
      <vt:lpstr>           كليه التربيه ابن رشد /للعلوم الانسانيه                 اعدادالدكتوره حنان نعمان/المحاضره الثالثه                                    </vt:lpstr>
      <vt:lpstr>جغرافيه البيئه والتلوث/المرحله الرابعه/                                   كليه التربيه ابن رشد للعلوم الانسانيه ابن رشد                             اعداد الدكتوره /حنان نعمان /المحاضره الرابعه</vt:lpstr>
      <vt:lpstr>جغرافيه البيئه والتلوث/المرحله الرابعه                                    كليه التربيه ابن رشد/للعلوم النسانيه ابن رشد                             اعداد الدكتوره حنان نعمان/المحاضره الخامسه          </vt:lpstr>
      <vt:lpstr>جغرافيه البيئه والتلوث/المرحله الرابعه               كليه التربيه ابن رشد للعلوم الانسانيه             اعداد الدكتوره حنان نعمان /المحاضره السادسه                                                                             </vt:lpstr>
      <vt:lpstr>جغرافيه البيئه والتلوث/المرحله الرابعه                                         كليه التربيه ابن رشدللعلوم الانسانيه                                      اعداد الدكتوره حنان نعمان/المحاضره السابعه</vt:lpstr>
      <vt:lpstr>جغرافيه البيئه والتلوث/المرحله الرابعه                             كليه التربيه ابن رشد/للعلوم النسانيه ابن رشد                اعداد الدكتوره /حنان نعمان/ المحاضره الثامنه</vt:lpstr>
      <vt:lpstr>جغرافيه البيئه والتلوث/المرحله الرابعه                                         كليه التربيه ابن رشد لللعلوم الانسانيه ابن رشد                           اعداد الدكتوره حنان نعمان/المحاضره التاسعه</vt:lpstr>
      <vt:lpstr>جغرافيه البيئه والتلوث/المرحله الرابعه                                         كليه التربيه ابن رشدللعلوم الانسانيه                                         اعداد الدكتوره حنان نعمان/المحاضره العاشره</vt:lpstr>
      <vt:lpstr>جغرافيه البيئه والتلوث /المرحله الرابعه                                        كليه التربيه ابن رشد/للعلوم الانسانيه ابن رشد                            اعداد الدكتوره /حنان نعمان/المحاضره الحاديه عشر</vt:lpstr>
      <vt:lpstr>جغرافيه البيئه والتلوث/المرحله الرابعه                                         كليه التربيه ابن رشدللعلوم النسانيه ابن رشد                                اعداد الدكتوره /حنان نعمان /المحاضره الثانيه عشر</vt:lpstr>
      <vt:lpstr>جغرافيه البيئه والتلوث/المرحله الرابعه                                         كليه التربيه ابن رشدلللعلوم الانسانيه ابن رشد                            اعداد الدكتوره/حنان نعمان/المحاضره الثالثه عشر</vt:lpstr>
      <vt:lpstr>جغرافيه البيئه والتلوث/المرحله الرابعه                                         كليه التربيه ابن رشدللعلوم الانسانيه                                         اعداد الدكتوره /حنان نعمان /المحاضره الرابعه عشر                                         </vt:lpstr>
      <vt:lpstr>جغرافيه البيئه والتلوث /المرحله الرابعه                                         كليه التربيه ابن رشدللعلوم الانسانيه                                    اعداد الدكتوره/حنان نعمان/المحاضره السادسه عشر</vt:lpstr>
      <vt:lpstr>جغرافيه البيئه والتلوث /المرحله الرابعه                                         كليه التربيه ابن رشدللعلوم الانسانيه                                       اعداد الدكتوره/حنان نعمان/المحاضره السابعه عشر</vt:lpstr>
      <vt:lpstr>جغرافيه البيئه والتلوث /المرحله الرابعه                                         كليه التربيه ابن رشدللعلوم الانسانيه                                        اعداد الدكتوره/حنان نعمان/المحاضره الثامنه عشر</vt:lpstr>
      <vt:lpstr>جغرافيه البيئه والتلوث /المرحله الرابعه                                         كليه التربيه ابن رشدللعلوم الانسانيه                                     اعداد الدكتوره/حنان نعمان/المحاضره التاسعه عشر</vt:lpstr>
      <vt:lpstr>جغرافيه البيئه والتلوث /المرحله الرابعه                                         كليه التربيه ابن رشدللعلوم الانسانيه                                        اعداد الدكتوره/حنان نعمان/المحاضره العشرون</vt:lpstr>
      <vt:lpstr>جغرافيه البيئه والتلوث /المرحله الرابعه                                         كليه التربيه ابن رشدللعلوم الانسانيه                                        اعداد الدكتوره/حنان نعمان/المحاضره الواحده والعشرون</vt:lpstr>
      <vt:lpstr>جغرافيه البيئه والتلوث /المرحله الرابعه                                         كليه التربيه ابن رشدللعلوم الانسانيه                                        اعداد الدكتوره/حنان نعمان/المحاضره الثانيه والعشرون</vt:lpstr>
      <vt:lpstr>جغرافيه البيئه والتلوث /المرحله الرابعه                                         كليه التربيه ابن رشدللعلوم الانسانيه                                        اعداد الدكتوره/حنان نعمان/المحاضره الثالثه والعشرون</vt:lpstr>
      <vt:lpstr>جغرافيه البيئه والتلوث /المرحله الرابعه                                         كليه التربيه ابن رشدللعلوم الانسانيه                                        اعداد الدكتوره/حنان نعمان/المحاضره الرابعه والعشرون</vt:lpstr>
      <vt:lpstr>جغرافيه البيئه والتلوث /المرحله الرابعه                                         كليه التربيه ابن رشدللعلوم الانسانيه                                        اعداد الدكتوره/حنان نعمان/المحاضره الخامسه والعشرون</vt:lpstr>
      <vt:lpstr>جغرافيه البيئه والتلوث /المرحله الرابعه                                         كليه التربيه ابن رشدللعلوم الانسانيه                                        اعداد الدكتوره/حنان نعمان/المحاضره السادسه والعشرون</vt:lpstr>
      <vt:lpstr>جغرافيه البيئه والتلوث /المرحله الرابعه                                         كليه التربيه ابن رشدللعلوم الانسانيه                                        اعداد الدكتوره/حنان نعمان/المحاضره السابعه والعشرون</vt:lpstr>
      <vt:lpstr>جغرافيه البيئه والتلوث /المرحله الرابعه                                         كليه التربيه ابن رشدللعلوم الانسانيه                                        اعداد الدكتوره/حنان نعمان/المحاضره الثامنه والعشرون</vt:lpstr>
      <vt:lpstr>جغرافيه البيئه والتلوث/المرحله الرابعه                                         كليه التربيه ابن رشدللعلوم الانسانيه                                         اعداد الدكتوره /حنان نعمان/المحاضره التاسعه والعشرون</vt:lpstr>
      <vt:lpstr>جغرافيه البيئه والتلوث/المرحله الرابعه                                         كليه التربيه ابن رشدللعلوم الانسانيه                                         اعدادالدكتوره/حنان نعمان/المحاضره الثلاثون</vt:lpstr>
      <vt:lpstr>جغرافيه البيئه والتلوث/المرحله الرابعه                                         كليه التربيه ابن رشدللعلوم الانسانيه                                         اعداد الدكتوره/حنان نعمان/المحاضره الواحده و الثلاثون</vt:lpstr>
      <vt:lpstr>جغرافيه البيئه والتلوث/المرحله الرابعه                                         كليه التربيه ابن رشدللعلوم الانسانيه                                         اعداد الدكتوره/حنان نعمان/المحاضره الثانيه والثلاثون</vt:lpstr>
      <vt:lpstr>جغرافيه البيئه والتلوث/المرحله الرابعه                                         كليه التربيه ابن رشدللعلوم الانسانيه                                         اعداد الدكتوره/حنان نعمان/المحاضره الثالثه والثلاثون</vt:lpstr>
      <vt:lpstr>جغرافيه البيئه والتلوث/المرحله الرابعه                                         كليه التربيه ابن رشدللعلوم الانسانيه                                         اعداد الدكتوره/حنان نعمان/المحاضره الرابعه والثلاثون</vt:lpstr>
      <vt:lpstr>جغرافيه البيئه والتلوث/المرحله الرابعه                                         كليه التربيه ابن رشدللعلوم الانسانيه                                         اعداد الدكتوره/حنان نعمان/المحاضره الخامسه والثلاثون</vt:lpstr>
      <vt:lpstr>جغرافيه البيئه والتلوث/المرحله الرابعه                                         كليه التربيه ابن رشدللعلوم الانسانيه                                         اعداد الدكتوره/حنان نعمان/المحاضره السادسه والثلاثون</vt:lpstr>
      <vt:lpstr>جغرافيه البيئه والتلوث/المرحله الرابعه                                         كليه التربيه ابن رشدللعلوم الانسانيه                                         اعداد الدكتوره/حنان نعمان/المحاضره السابعه والثلاثون</vt:lpstr>
      <vt:lpstr>جغرافيه البيئه والتلوث/المرحله الرابعه                                         كليه التربيه ابن رشدللعلوم الانسانيه                                         اعداد الدكتوره/حنان نعمان/المحاضره الثامنه والثلاثون</vt:lpstr>
      <vt:lpstr>جغرافيه البيئه والتلوث/المرحله الرابعه                                         كليه التربيه ابن رشدللعلوم الانسانيه                                         اعداد الدكتوره/حنان نعمان/المحاضره التاسعه والثلاثون</vt:lpstr>
      <vt:lpstr>جغرافيه البيئه والتلوث/المرحله الرابعه                                         كليه التربيه ابن رشدللعلوم الانسانيه                                         اعداد الدكتوره/حنان نعمان/المحاضره الاربعون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A-H Center</cp:lastModifiedBy>
  <cp:revision>100</cp:revision>
  <dcterms:created xsi:type="dcterms:W3CDTF">2014-11-27T18:00:06Z</dcterms:created>
  <dcterms:modified xsi:type="dcterms:W3CDTF">2019-11-07T15:22:21Z</dcterms:modified>
</cp:coreProperties>
</file>