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A41D5-4B6B-4D48-B4D6-8407E26B3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EA7AFAB-738D-4E11-8F21-11608639F8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317BA4A-964B-4816-A585-1D99C02BD8FC}"/>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5" name="Footer Placeholder 4">
            <a:extLst>
              <a:ext uri="{FF2B5EF4-FFF2-40B4-BE49-F238E27FC236}">
                <a16:creationId xmlns:a16="http://schemas.microsoft.com/office/drawing/2014/main" xmlns="" id="{A6C90D70-36B1-470E-A5AD-CC56A84AF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5CE5BE-4F80-4594-8D79-7D056E0DA9F2}"/>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41689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2342FC-E7C6-4DA1-A286-CE2AF26B0B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DF15FA8-B2F9-4132-87C2-0F40EFCAB2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A81122-BD0F-42FF-BA38-F3FD3CC066DB}"/>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5" name="Footer Placeholder 4">
            <a:extLst>
              <a:ext uri="{FF2B5EF4-FFF2-40B4-BE49-F238E27FC236}">
                <a16:creationId xmlns:a16="http://schemas.microsoft.com/office/drawing/2014/main" xmlns="" id="{36EB3EBB-C635-449A-AEFA-529091813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90208E-7EDE-43B2-845D-6D63182CA648}"/>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213458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854C7FE-2773-4D76-9996-28E3B27E63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3E957AC-5A8F-4ADC-9E12-C2AC905E1D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5655F63-AAD7-4777-9866-8924B3637381}"/>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5" name="Footer Placeholder 4">
            <a:extLst>
              <a:ext uri="{FF2B5EF4-FFF2-40B4-BE49-F238E27FC236}">
                <a16:creationId xmlns:a16="http://schemas.microsoft.com/office/drawing/2014/main" xmlns="" id="{B6DA552A-8AC5-41FB-AA9D-9C648452B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DDD484-7F67-4BF0-BA0C-1EA9972B63EC}"/>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1175086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531470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652436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976801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355434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B6379D-07DA-47F0-9D06-A5E77082969E}"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4217514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88882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80776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75284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3F4747-5DF7-4541-A062-A2DFEAC0F1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3DA4DFC-9F52-4110-82F8-4632E08333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12ADF7-EFDC-445C-B884-1F369D6A633E}"/>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5" name="Footer Placeholder 4">
            <a:extLst>
              <a:ext uri="{FF2B5EF4-FFF2-40B4-BE49-F238E27FC236}">
                <a16:creationId xmlns:a16="http://schemas.microsoft.com/office/drawing/2014/main" xmlns="" id="{28F6D2D4-FC3D-4979-BDFA-9F74B74B9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30D930-8A4C-4777-A69A-59C01CEDEF93}"/>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596426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118298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871096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4104498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694182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1141310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090178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8758660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582878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6425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3D9517-FE24-47C1-A021-4DC7D929A0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BD6A03C-486D-4E4A-B867-588387D73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581F030-FE89-457D-B15D-F9CF1218FEDE}"/>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5" name="Footer Placeholder 4">
            <a:extLst>
              <a:ext uri="{FF2B5EF4-FFF2-40B4-BE49-F238E27FC236}">
                <a16:creationId xmlns:a16="http://schemas.microsoft.com/office/drawing/2014/main" xmlns="" id="{B0251458-70E5-44DE-A9DE-9FB6306A5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97DABF0-27E1-4BDD-BE8D-01A311FC21ED}"/>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426596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6C2AD9-7B38-49B7-808D-78B1819D8F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13D4DD7-4D20-42D6-BC7A-369A118858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B6123CC-EE54-493F-B36A-DA756FA98B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DBAF0EC-99CB-4472-BC37-FC5CF3C097A9}"/>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6" name="Footer Placeholder 5">
            <a:extLst>
              <a:ext uri="{FF2B5EF4-FFF2-40B4-BE49-F238E27FC236}">
                <a16:creationId xmlns:a16="http://schemas.microsoft.com/office/drawing/2014/main" xmlns="" id="{FA541A04-8E28-46FC-9680-4EDB295E0C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8483D6B-652B-4B22-A0DF-586356BC11B3}"/>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13017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FD3FA9-573E-4966-810E-486B316712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F2F1C1F-468A-4D6C-9773-828161EE0A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8BA62E6-80F1-495A-BA04-CBDBC4238A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80BF089-4058-4839-853B-BA968AA5BE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6E166F5-536A-4B9B-ACCC-6FD2991FEAF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CDA9EA1-937D-4660-8E54-D36BBABEEAF3}"/>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8" name="Footer Placeholder 7">
            <a:extLst>
              <a:ext uri="{FF2B5EF4-FFF2-40B4-BE49-F238E27FC236}">
                <a16:creationId xmlns:a16="http://schemas.microsoft.com/office/drawing/2014/main" xmlns="" id="{7068BC4A-FA4F-41F1-87E2-04F00BBADC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2117AED-D818-4B57-87A1-F90DC86BFFFE}"/>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4005543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7ADD0-EA15-452E-B435-0DAE7F90EE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A2CEB03-96F0-410C-B150-F9C901889C10}"/>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4" name="Footer Placeholder 3">
            <a:extLst>
              <a:ext uri="{FF2B5EF4-FFF2-40B4-BE49-F238E27FC236}">
                <a16:creationId xmlns:a16="http://schemas.microsoft.com/office/drawing/2014/main" xmlns="" id="{C7112D43-9570-4C9F-AC9E-5ED9F186C3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AF8A269-80D2-43D1-80F2-2FDCEE4446C1}"/>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252519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3D34D62-069C-4F80-8341-6A36C5CE98E0}"/>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3" name="Footer Placeholder 2">
            <a:extLst>
              <a:ext uri="{FF2B5EF4-FFF2-40B4-BE49-F238E27FC236}">
                <a16:creationId xmlns:a16="http://schemas.microsoft.com/office/drawing/2014/main" xmlns="" id="{21462CC0-F39C-4BA8-817D-DFC032353F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9813855-2934-41BA-B368-F98279B026D3}"/>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247349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5128F0-4E31-4910-8EE3-101B5B9910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533C36D-E077-4D46-9784-7D3D915DE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39F287F-3490-4978-A606-9CEB906F1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ECBA08B-7471-4609-9EBE-78D67A9D912A}"/>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6" name="Footer Placeholder 5">
            <a:extLst>
              <a:ext uri="{FF2B5EF4-FFF2-40B4-BE49-F238E27FC236}">
                <a16:creationId xmlns:a16="http://schemas.microsoft.com/office/drawing/2014/main" xmlns="" id="{A10B7665-961F-4F5E-BF53-6651E4EDB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79C7EFA-9C45-4D56-951D-0B813C8C6E23}"/>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197244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9B6F41-2EBC-4F7B-9D73-28592C6055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72C44BA-F44C-4213-A48B-2FA0F15895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8958309-F3C5-4765-8802-ABA7E2135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9C33918-25FC-4ABB-95C3-1908837EFB1A}"/>
              </a:ext>
            </a:extLst>
          </p:cNvPr>
          <p:cNvSpPr>
            <a:spLocks noGrp="1"/>
          </p:cNvSpPr>
          <p:nvPr>
            <p:ph type="dt" sz="half" idx="10"/>
          </p:nvPr>
        </p:nvSpPr>
        <p:spPr/>
        <p:txBody>
          <a:bodyPr/>
          <a:lstStyle/>
          <a:p>
            <a:fld id="{7C78E5A8-7478-4486-BAE8-E01FF628C563}" type="datetimeFigureOut">
              <a:rPr lang="en-US" smtClean="0"/>
              <a:t>2/5/2018</a:t>
            </a:fld>
            <a:endParaRPr lang="en-US"/>
          </a:p>
        </p:txBody>
      </p:sp>
      <p:sp>
        <p:nvSpPr>
          <p:cNvPr id="6" name="Footer Placeholder 5">
            <a:extLst>
              <a:ext uri="{FF2B5EF4-FFF2-40B4-BE49-F238E27FC236}">
                <a16:creationId xmlns:a16="http://schemas.microsoft.com/office/drawing/2014/main" xmlns="" id="{4D12B203-4E60-4139-87E6-0453CB317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9D91A24-BFDC-46A4-9C8D-0C0339130C95}"/>
              </a:ext>
            </a:extLst>
          </p:cNvPr>
          <p:cNvSpPr>
            <a:spLocks noGrp="1"/>
          </p:cNvSpPr>
          <p:nvPr>
            <p:ph type="sldNum" sz="quarter" idx="12"/>
          </p:nvPr>
        </p:nvSpPr>
        <p:spPr/>
        <p:txBody>
          <a:bodyPr/>
          <a:lstStyle/>
          <a:p>
            <a:fld id="{4F228AEC-A0AC-492E-AE08-C0D5912B1086}" type="slidenum">
              <a:rPr lang="en-US" smtClean="0"/>
              <a:t>‹#›</a:t>
            </a:fld>
            <a:endParaRPr lang="en-US"/>
          </a:p>
        </p:txBody>
      </p:sp>
    </p:spTree>
    <p:extLst>
      <p:ext uri="{BB962C8B-B14F-4D97-AF65-F5344CB8AC3E}">
        <p14:creationId xmlns:p14="http://schemas.microsoft.com/office/powerpoint/2010/main" val="58231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CEBB48C-D55F-4B73-82E5-9D6B9E9205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6A4104A-CDB7-4332-8FAC-E378369CD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7F01E0-6DBC-4211-ADB2-B9805E7799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E5A8-7478-4486-BAE8-E01FF628C563}" type="datetimeFigureOut">
              <a:rPr lang="en-US" smtClean="0"/>
              <a:t>2/5/2018</a:t>
            </a:fld>
            <a:endParaRPr lang="en-US"/>
          </a:p>
        </p:txBody>
      </p:sp>
      <p:sp>
        <p:nvSpPr>
          <p:cNvPr id="5" name="Footer Placeholder 4">
            <a:extLst>
              <a:ext uri="{FF2B5EF4-FFF2-40B4-BE49-F238E27FC236}">
                <a16:creationId xmlns:a16="http://schemas.microsoft.com/office/drawing/2014/main" xmlns="" id="{2B5CE4B1-3A74-46AE-A48F-C21991B0C1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A595E61-B004-4B24-9FEB-AA4D336CB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28AEC-A0AC-492E-AE08-C0D5912B1086}" type="slidenum">
              <a:rPr lang="en-US" smtClean="0"/>
              <a:t>‹#›</a:t>
            </a:fld>
            <a:endParaRPr lang="en-US"/>
          </a:p>
        </p:txBody>
      </p:sp>
    </p:spTree>
    <p:extLst>
      <p:ext uri="{BB962C8B-B14F-4D97-AF65-F5344CB8AC3E}">
        <p14:creationId xmlns:p14="http://schemas.microsoft.com/office/powerpoint/2010/main" val="3907450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7B6379D-07DA-47F0-9D06-A5E77082969E}" type="datetimeFigureOut">
              <a:rPr lang="en-US" smtClean="0"/>
              <a:t>2/5/2018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77059B7-5AA4-4298-8534-2900985694D6}" type="slidenum">
              <a:rPr lang="en-US" smtClean="0"/>
              <a:t>‹#›</a:t>
            </a:fld>
            <a:endParaRPr lang="en-US"/>
          </a:p>
        </p:txBody>
      </p:sp>
    </p:spTree>
    <p:extLst>
      <p:ext uri="{BB962C8B-B14F-4D97-AF65-F5344CB8AC3E}">
        <p14:creationId xmlns:p14="http://schemas.microsoft.com/office/powerpoint/2010/main" val="32979020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64D494-CA7A-4415-82B3-80BA4A675792}"/>
              </a:ext>
            </a:extLst>
          </p:cNvPr>
          <p:cNvSpPr>
            <a:spLocks noGrp="1"/>
          </p:cNvSpPr>
          <p:nvPr>
            <p:ph type="title"/>
          </p:nvPr>
        </p:nvSpPr>
        <p:spPr>
          <a:xfrm>
            <a:off x="646111" y="452718"/>
            <a:ext cx="9404723" cy="3086641"/>
          </a:xfrm>
        </p:spPr>
        <p:txBody>
          <a:bodyPr/>
          <a:lstStyle/>
          <a:p>
            <a:pPr algn="ctr"/>
            <a:r>
              <a:rPr lang="en-US" dirty="0"/>
              <a:t> </a:t>
            </a:r>
            <a:r>
              <a:rPr lang="en-US" sz="4400" b="1" i="1" dirty="0">
                <a:effectLst>
                  <a:outerShdw blurRad="38100" dist="38100" dir="2700000" algn="tl">
                    <a:srgbClr val="000000">
                      <a:alpha val="43137"/>
                    </a:srgbClr>
                  </a:outerShdw>
                </a:effectLst>
              </a:rPr>
              <a:t>The sound Patterns of Language</a:t>
            </a:r>
            <a:r>
              <a:rPr lang="en-US" dirty="0"/>
              <a:t/>
            </a:r>
            <a:br>
              <a:rPr lang="en-US" dirty="0"/>
            </a:br>
            <a:r>
              <a:rPr lang="en-US" sz="4400" b="1" i="1" dirty="0">
                <a:effectLst>
                  <a:outerShdw blurRad="38100" dist="38100" dir="2700000" algn="tl">
                    <a:srgbClr val="000000">
                      <a:alpha val="43137"/>
                    </a:srgbClr>
                  </a:outerShdw>
                </a:effectLst>
              </a:rPr>
              <a:t>BY.NADYA KHAIRY</a:t>
            </a:r>
            <a:br>
              <a:rPr lang="en-US" sz="4400" b="1" i="1" dirty="0">
                <a:effectLst>
                  <a:outerShdw blurRad="38100" dist="38100" dir="2700000" algn="tl">
                    <a:srgbClr val="000000">
                      <a:alpha val="43137"/>
                    </a:srgbClr>
                  </a:outerShdw>
                </a:effectLst>
              </a:rPr>
            </a:br>
            <a:r>
              <a:rPr lang="ar-IQ" sz="4400" b="1" i="1" dirty="0">
                <a:effectLst>
                  <a:outerShdw blurRad="38100" dist="38100" dir="2700000" algn="tl">
                    <a:srgbClr val="000000">
                      <a:alpha val="43137"/>
                    </a:srgbClr>
                  </a:outerShdw>
                </a:effectLst>
              </a:rPr>
              <a:t>    </a:t>
            </a:r>
            <a:r>
              <a:rPr lang="ar-IQ" b="1" i="1" dirty="0">
                <a:solidFill>
                  <a:prstClr val="white"/>
                </a:solidFill>
                <a:effectLst>
                  <a:outerShdw blurRad="38100" dist="38100" dir="2700000" algn="tl">
                    <a:srgbClr val="000000">
                      <a:alpha val="43137"/>
                    </a:srgbClr>
                  </a:outerShdw>
                </a:effectLst>
              </a:rPr>
              <a:t>نادية خيري محمد سعيد- استاذ مساعد- قسم           اللغة  الانكليزية  </a:t>
            </a:r>
            <a:endParaRPr lang="en-US" dirty="0"/>
          </a:p>
        </p:txBody>
      </p:sp>
      <p:sp>
        <p:nvSpPr>
          <p:cNvPr id="3" name="Content Placeholder 2">
            <a:extLst>
              <a:ext uri="{FF2B5EF4-FFF2-40B4-BE49-F238E27FC236}">
                <a16:creationId xmlns:a16="http://schemas.microsoft.com/office/drawing/2014/main" xmlns="" id="{81A3AF03-78E5-4720-AC82-760B0E7E7F1B}"/>
              </a:ext>
            </a:extLst>
          </p:cNvPr>
          <p:cNvSpPr>
            <a:spLocks noGrp="1"/>
          </p:cNvSpPr>
          <p:nvPr>
            <p:ph idx="1"/>
          </p:nvPr>
        </p:nvSpPr>
        <p:spPr>
          <a:xfrm>
            <a:off x="1103312" y="4519749"/>
            <a:ext cx="8946541" cy="1728650"/>
          </a:xfrm>
        </p:spPr>
        <p:txBody>
          <a:bodyPr/>
          <a:lstStyle/>
          <a:p>
            <a:endParaRPr lang="en-US" dirty="0"/>
          </a:p>
        </p:txBody>
      </p:sp>
    </p:spTree>
    <p:extLst>
      <p:ext uri="{BB962C8B-B14F-4D97-AF65-F5344CB8AC3E}">
        <p14:creationId xmlns:p14="http://schemas.microsoft.com/office/powerpoint/2010/main" val="2215378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FA86B2-9D06-4C64-A05C-9BC91F9228C2}"/>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Phonology and Phonemes : </a:t>
            </a:r>
          </a:p>
        </p:txBody>
      </p:sp>
      <p:sp>
        <p:nvSpPr>
          <p:cNvPr id="3" name="Content Placeholder 2">
            <a:extLst>
              <a:ext uri="{FF2B5EF4-FFF2-40B4-BE49-F238E27FC236}">
                <a16:creationId xmlns:a16="http://schemas.microsoft.com/office/drawing/2014/main" xmlns="" id="{0C634798-EBA9-4EA2-8E87-66F3DACC66F1}"/>
              </a:ext>
            </a:extLst>
          </p:cNvPr>
          <p:cNvSpPr>
            <a:spLocks noGrp="1"/>
          </p:cNvSpPr>
          <p:nvPr>
            <p:ph idx="1"/>
          </p:nvPr>
        </p:nvSpPr>
        <p:spPr/>
        <p:txBody>
          <a:bodyPr/>
          <a:lstStyle/>
          <a:p>
            <a:r>
              <a:rPr lang="en-US" dirty="0"/>
              <a:t>Phonology: it is essentially the description of systems an patterns od speech sounds in a language, it is about the underlying design, the blueprint of each sound type, which serves as a constant basis pf all the variation in different physical articulations of that sound </a:t>
            </a:r>
            <a:r>
              <a:rPr lang="en-US" dirty="0" smtClean="0"/>
              <a:t>type </a:t>
            </a:r>
            <a:r>
              <a:rPr lang="en-US" dirty="0"/>
              <a:t>in different contexts.</a:t>
            </a:r>
          </a:p>
          <a:p>
            <a:endParaRPr lang="en-US" dirty="0"/>
          </a:p>
          <a:p>
            <a:r>
              <a:rPr lang="en-US" dirty="0"/>
              <a:t>Phonemes: Each meaning – distinguishing sound in a language is described as a “ phoneme “. It is the single sound type which came to be represented by a single symbol. </a:t>
            </a:r>
            <a:r>
              <a:rPr lang="en-US"/>
              <a:t>Slash </a:t>
            </a:r>
            <a:r>
              <a:rPr lang="en-US" smtClean="0"/>
              <a:t>marks a </a:t>
            </a:r>
            <a:r>
              <a:rPr lang="en-US" dirty="0"/>
              <a:t>re conventionally used to indicate a phoneme, /t/ . </a:t>
            </a:r>
          </a:p>
        </p:txBody>
      </p:sp>
    </p:spTree>
    <p:extLst>
      <p:ext uri="{BB962C8B-B14F-4D97-AF65-F5344CB8AC3E}">
        <p14:creationId xmlns:p14="http://schemas.microsoft.com/office/powerpoint/2010/main" val="31059983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B85AA-8B4C-4994-B536-278FA084BED8}"/>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Phones and Allophones:</a:t>
            </a:r>
          </a:p>
        </p:txBody>
      </p:sp>
      <p:sp>
        <p:nvSpPr>
          <p:cNvPr id="3" name="Content Placeholder 2">
            <a:extLst>
              <a:ext uri="{FF2B5EF4-FFF2-40B4-BE49-F238E27FC236}">
                <a16:creationId xmlns:a16="http://schemas.microsoft.com/office/drawing/2014/main" xmlns="" id="{36E3E1A8-5D43-43F5-AD02-3299CE9C7D90}"/>
              </a:ext>
            </a:extLst>
          </p:cNvPr>
          <p:cNvSpPr>
            <a:spLocks noGrp="1"/>
          </p:cNvSpPr>
          <p:nvPr>
            <p:ph idx="1"/>
          </p:nvPr>
        </p:nvSpPr>
        <p:spPr/>
        <p:txBody>
          <a:bodyPr>
            <a:normAutofit/>
          </a:bodyPr>
          <a:lstStyle/>
          <a:p>
            <a:r>
              <a:rPr lang="en-US" dirty="0"/>
              <a:t>They are different versions of a sound type. Phones are represented in square brackets.  When we have a set of phones, all of which are versions of one phoneme, we refer to them as the allophone of that phoneme. e.g. Bean, bead.  </a:t>
            </a:r>
          </a:p>
          <a:p>
            <a:r>
              <a:rPr lang="en-US" dirty="0"/>
              <a:t>Aspiration: When we are producing the same sound in different words, sometimes extra puff of air is produced for the same sound. This feature is just for stops ( b, p, t, d, k, g ) e.g. Pit, spit. </a:t>
            </a:r>
          </a:p>
          <a:p>
            <a:r>
              <a:rPr lang="en-US" dirty="0"/>
              <a:t>The basic distinction between phonemes and allophones; substituting one phoneme for another will result in a word with a different meaning, but substituting allophones only result in a different </a:t>
            </a:r>
            <a:r>
              <a:rPr lang="en-US" dirty="0" err="1"/>
              <a:t>pronounciation</a:t>
            </a:r>
            <a:r>
              <a:rPr lang="en-US" dirty="0"/>
              <a:t> of the same word. </a:t>
            </a:r>
          </a:p>
        </p:txBody>
      </p:sp>
    </p:spTree>
    <p:extLst>
      <p:ext uri="{BB962C8B-B14F-4D97-AF65-F5344CB8AC3E}">
        <p14:creationId xmlns:p14="http://schemas.microsoft.com/office/powerpoint/2010/main" val="42246411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0C8C9-C36C-43E0-A1E1-36C094C59631}"/>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Minimal Pairs and Sets:</a:t>
            </a:r>
          </a:p>
        </p:txBody>
      </p:sp>
      <p:sp>
        <p:nvSpPr>
          <p:cNvPr id="3" name="Content Placeholder 2">
            <a:extLst>
              <a:ext uri="{FF2B5EF4-FFF2-40B4-BE49-F238E27FC236}">
                <a16:creationId xmlns:a16="http://schemas.microsoft.com/office/drawing/2014/main" xmlns="" id="{2CD6E0AC-9FCA-44E8-BA71-8C7394F4BE3F}"/>
              </a:ext>
            </a:extLst>
          </p:cNvPr>
          <p:cNvSpPr>
            <a:spLocks noGrp="1"/>
          </p:cNvSpPr>
          <p:nvPr>
            <p:ph idx="1"/>
          </p:nvPr>
        </p:nvSpPr>
        <p:spPr/>
        <p:txBody>
          <a:bodyPr>
            <a:normAutofit/>
          </a:bodyPr>
          <a:lstStyle/>
          <a:p>
            <a:endParaRPr lang="en-US" sz="2400" dirty="0"/>
          </a:p>
          <a:p>
            <a:r>
              <a:rPr lang="en-US" sz="2400" dirty="0"/>
              <a:t> When two words such as “ pat “ and “ bat “ are identical in form expect for a contrast in one phoneme, </a:t>
            </a:r>
            <a:r>
              <a:rPr lang="en-US" sz="2400" dirty="0" err="1"/>
              <a:t>occuring</a:t>
            </a:r>
            <a:r>
              <a:rPr lang="en-US" sz="2400" dirty="0"/>
              <a:t> in the same position, the two words are described as a minimal pair. e.g. Feat, fit, fat, fate </a:t>
            </a:r>
          </a:p>
          <a:p>
            <a:r>
              <a:rPr lang="en-US" sz="2400" dirty="0"/>
              <a:t>On the other hand, when a group of words can be differentiated, each one from the others, by changing one phoneme =, then we have a minimal set.</a:t>
            </a:r>
          </a:p>
        </p:txBody>
      </p:sp>
    </p:spTree>
    <p:extLst>
      <p:ext uri="{BB962C8B-B14F-4D97-AF65-F5344CB8AC3E}">
        <p14:creationId xmlns:p14="http://schemas.microsoft.com/office/powerpoint/2010/main" val="24377391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EFD19A-5A5C-4617-B3D7-369D1E38AC62}"/>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Phonotactics:</a:t>
            </a:r>
          </a:p>
        </p:txBody>
      </p:sp>
      <p:sp>
        <p:nvSpPr>
          <p:cNvPr id="3" name="Content Placeholder 2">
            <a:extLst>
              <a:ext uri="{FF2B5EF4-FFF2-40B4-BE49-F238E27FC236}">
                <a16:creationId xmlns:a16="http://schemas.microsoft.com/office/drawing/2014/main" xmlns="" id="{A304825D-B4A1-4D62-96EA-151046A5E7F1}"/>
              </a:ext>
            </a:extLst>
          </p:cNvPr>
          <p:cNvSpPr>
            <a:spLocks noGrp="1"/>
          </p:cNvSpPr>
          <p:nvPr>
            <p:ph idx="1"/>
          </p:nvPr>
        </p:nvSpPr>
        <p:spPr/>
        <p:txBody>
          <a:bodyPr>
            <a:normAutofit/>
          </a:bodyPr>
          <a:lstStyle/>
          <a:p>
            <a:r>
              <a:rPr lang="en-US" sz="2400" dirty="0"/>
              <a:t>There are definite patterns to the types of sound combinations permitted in a language. We can form nonsense words which are permissible forms with no meanings. They represent identical gaps in the vocabulary of English. E.g. “</a:t>
            </a:r>
            <a:r>
              <a:rPr lang="en-US" sz="2400" dirty="0" err="1"/>
              <a:t>lig</a:t>
            </a:r>
            <a:r>
              <a:rPr lang="en-US" sz="2400" dirty="0"/>
              <a:t>” or “</a:t>
            </a:r>
            <a:r>
              <a:rPr lang="en-US" sz="2400" dirty="0" err="1"/>
              <a:t>vig</a:t>
            </a:r>
            <a:r>
              <a:rPr lang="en-US" sz="2400" dirty="0"/>
              <a:t>” ( not English words but possible ). </a:t>
            </a:r>
          </a:p>
          <a:p>
            <a:r>
              <a:rPr lang="en-US" sz="2400" dirty="0"/>
              <a:t>But “sing” or “</a:t>
            </a:r>
            <a:r>
              <a:rPr lang="en-US" sz="2400" dirty="0" err="1"/>
              <a:t>mig</a:t>
            </a:r>
            <a:r>
              <a:rPr lang="en-US" sz="2400" dirty="0"/>
              <a:t>” are not obeying same constraints on the sequence. Such constraints are called the “ Phonotactics “ of a language</a:t>
            </a:r>
          </a:p>
        </p:txBody>
      </p:sp>
    </p:spTree>
    <p:extLst>
      <p:ext uri="{BB962C8B-B14F-4D97-AF65-F5344CB8AC3E}">
        <p14:creationId xmlns:p14="http://schemas.microsoft.com/office/powerpoint/2010/main" val="27794091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1CD64-9497-4DFA-A533-6B6B4FEED9FE}"/>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Syllables and Consonant Clusters:</a:t>
            </a:r>
          </a:p>
        </p:txBody>
      </p:sp>
      <p:sp>
        <p:nvSpPr>
          <p:cNvPr id="3" name="Content Placeholder 2">
            <a:extLst>
              <a:ext uri="{FF2B5EF4-FFF2-40B4-BE49-F238E27FC236}">
                <a16:creationId xmlns:a16="http://schemas.microsoft.com/office/drawing/2014/main" xmlns="" id="{3CC05D4B-07DF-46FE-84B0-8B9272848761}"/>
              </a:ext>
            </a:extLst>
          </p:cNvPr>
          <p:cNvSpPr>
            <a:spLocks noGrp="1"/>
          </p:cNvSpPr>
          <p:nvPr>
            <p:ph idx="1"/>
          </p:nvPr>
        </p:nvSpPr>
        <p:spPr>
          <a:xfrm>
            <a:off x="1060235" y="1653423"/>
            <a:ext cx="8946541" cy="4195481"/>
          </a:xfrm>
        </p:spPr>
        <p:txBody>
          <a:bodyPr/>
          <a:lstStyle/>
          <a:p>
            <a:r>
              <a:rPr lang="en-US" dirty="0"/>
              <a:t>A syllable is composed one or more phonemes and it must contain a vowel sound. Every syllable has a nucleus, usually a vowel-liquid or nasal. The basic elements of the syllable are the onset ( one or more consonants ) and the rhyme. Plus any following consonants treated as the coda.  </a:t>
            </a:r>
          </a:p>
          <a:p>
            <a:r>
              <a:rPr lang="en-US" dirty="0"/>
              <a:t>The syllabus which hasn’t got a coda are known “ OPEN SYLLABUS “ , when a coda is present, they are called “ CLOSED SYLLABUS” . Cup =&gt; closed syllable no =&gt; open syllable  </a:t>
            </a:r>
          </a:p>
          <a:p>
            <a:r>
              <a:rPr lang="en-US" dirty="0"/>
              <a:t>Both onset and coda can consist of more than one consonant known as a CONSONANT CLUSTER. /s/ + (/p/, /t/,/k/) + ( /r/, /l/, /w/ ) </a:t>
            </a:r>
          </a:p>
        </p:txBody>
      </p:sp>
    </p:spTree>
    <p:extLst>
      <p:ext uri="{BB962C8B-B14F-4D97-AF65-F5344CB8AC3E}">
        <p14:creationId xmlns:p14="http://schemas.microsoft.com/office/powerpoint/2010/main" val="29577507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F68608-89D1-469E-9351-C666F33FD7FF}"/>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Coarticulation Effects:</a:t>
            </a:r>
          </a:p>
        </p:txBody>
      </p:sp>
      <p:sp>
        <p:nvSpPr>
          <p:cNvPr id="3" name="Content Placeholder 2">
            <a:extLst>
              <a:ext uri="{FF2B5EF4-FFF2-40B4-BE49-F238E27FC236}">
                <a16:creationId xmlns:a16="http://schemas.microsoft.com/office/drawing/2014/main" xmlns="" id="{98885A4B-AF1B-49B6-8A02-4F35374CBFA5}"/>
              </a:ext>
            </a:extLst>
          </p:cNvPr>
          <p:cNvSpPr>
            <a:spLocks noGrp="1"/>
          </p:cNvSpPr>
          <p:nvPr>
            <p:ph idx="1"/>
          </p:nvPr>
        </p:nvSpPr>
        <p:spPr/>
        <p:txBody>
          <a:bodyPr>
            <a:normAutofit/>
          </a:bodyPr>
          <a:lstStyle/>
          <a:p>
            <a:endParaRPr lang="en-US" sz="2400" dirty="0"/>
          </a:p>
          <a:p>
            <a:r>
              <a:rPr lang="en-US" sz="2400" dirty="0"/>
              <a:t>Our talk is fast and spontaneous and it requires our articulators to move from one sound to the next without stopping. The process of making one sound almost at the same time as the next is called coarticulation. Articulation effects are called “ assimilation” and “ </a:t>
            </a:r>
            <a:r>
              <a:rPr lang="en-US" sz="2400" dirty="0" err="1"/>
              <a:t>Ellision</a:t>
            </a:r>
            <a:r>
              <a:rPr lang="en-US" sz="2400" dirty="0"/>
              <a:t>” . </a:t>
            </a:r>
          </a:p>
        </p:txBody>
      </p:sp>
    </p:spTree>
    <p:extLst>
      <p:ext uri="{BB962C8B-B14F-4D97-AF65-F5344CB8AC3E}">
        <p14:creationId xmlns:p14="http://schemas.microsoft.com/office/powerpoint/2010/main" val="966906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F44378-27EC-47EF-B822-2D503CDDEE8F}"/>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Assimilation and Elision:</a:t>
            </a:r>
          </a:p>
        </p:txBody>
      </p:sp>
      <p:sp>
        <p:nvSpPr>
          <p:cNvPr id="3" name="Content Placeholder 2">
            <a:extLst>
              <a:ext uri="{FF2B5EF4-FFF2-40B4-BE49-F238E27FC236}">
                <a16:creationId xmlns:a16="http://schemas.microsoft.com/office/drawing/2014/main" xmlns="" id="{0D0F061E-B8FB-4E26-8895-C24DF63130ED}"/>
              </a:ext>
            </a:extLst>
          </p:cNvPr>
          <p:cNvSpPr>
            <a:spLocks noGrp="1"/>
          </p:cNvSpPr>
          <p:nvPr>
            <p:ph idx="1"/>
          </p:nvPr>
        </p:nvSpPr>
        <p:spPr/>
        <p:txBody>
          <a:bodyPr/>
          <a:lstStyle/>
          <a:p>
            <a:r>
              <a:rPr lang="en-US" dirty="0"/>
              <a:t>Assimilation: When two phonemes occur in sequence and some aspect of one phoneme is taken or copied by the other the process is known as “ assimilation “ .This process is occasioned by “ ease of articulation in everyday talk. For example, only vowel becomes nasal whenever it immediately proceeds a nasal. E.g. can =&gt; I can go. </a:t>
            </a:r>
          </a:p>
          <a:p>
            <a:r>
              <a:rPr lang="en-US" dirty="0"/>
              <a:t>Elision : Omission of a sound segment which would be present in the deliberate pronunciation of a word in isolation is technically described as “ elision “ . In consonants clusters, especially in coda position, /t/ is a common casualty in this process, as in the typical pronunciation for He must be -  Aspects  </a:t>
            </a:r>
          </a:p>
        </p:txBody>
      </p:sp>
    </p:spTree>
    <p:extLst>
      <p:ext uri="{BB962C8B-B14F-4D97-AF65-F5344CB8AC3E}">
        <p14:creationId xmlns:p14="http://schemas.microsoft.com/office/powerpoint/2010/main" val="28367331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21</TotalTime>
  <Words>745</Words>
  <Application>Microsoft Office PowerPoint</Application>
  <PresentationFormat>Custom</PresentationFormat>
  <Paragraphs>26</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Ion</vt:lpstr>
      <vt:lpstr> The sound Patterns of Language BY.NADYA KHAIRY     نادية خيري محمد سعيد- استاذ مساعد- قسم           اللغة  الانكليزية  </vt:lpstr>
      <vt:lpstr>Phonology and Phonemes : </vt:lpstr>
      <vt:lpstr>Phones and Allophones:</vt:lpstr>
      <vt:lpstr>Minimal Pairs and Sets:</vt:lpstr>
      <vt:lpstr>Phonotactics:</vt:lpstr>
      <vt:lpstr>Syllables and Consonant Clusters:</vt:lpstr>
      <vt:lpstr>Coarticulation Effects:</vt:lpstr>
      <vt:lpstr>Assimilation and Elision: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sound Patterns of Language BY.NADYA KHAIRY     نادية خيري محمد سعيد- استاذ مساعد- قسم           اللغة  الانكليزية  </dc:title>
  <dc:creator>Layth</dc:creator>
  <cp:lastModifiedBy>مها</cp:lastModifiedBy>
  <cp:revision>5</cp:revision>
  <dcterms:created xsi:type="dcterms:W3CDTF">2018-02-03T13:30:56Z</dcterms:created>
  <dcterms:modified xsi:type="dcterms:W3CDTF">2018-02-05T16:04:39Z</dcterms:modified>
</cp:coreProperties>
</file>