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226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79711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B6379D-07DA-47F0-9D06-A5E77082969E}"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4669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813284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42466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754432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562185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4039559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107162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60736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84844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13414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B6379D-07DA-47F0-9D06-A5E77082969E}"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099159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B6379D-07DA-47F0-9D06-A5E77082969E}" type="datetimeFigureOut">
              <a:rPr lang="en-US" smtClean="0"/>
              <a:t>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96470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824086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3030438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F7B6379D-07DA-47F0-9D06-A5E77082969E}" type="datetimeFigureOut">
              <a:rPr lang="en-US" smtClean="0"/>
              <a:t>2/3/2018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224050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B6379D-07DA-47F0-9D06-A5E77082969E}" type="datetimeFigureOut">
              <a:rPr lang="en-US" smtClean="0"/>
              <a:t>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059B7-5AA4-4298-8534-2900985694D6}" type="slidenum">
              <a:rPr lang="en-US" smtClean="0"/>
              <a:t>‹#›</a:t>
            </a:fld>
            <a:endParaRPr lang="en-US"/>
          </a:p>
        </p:txBody>
      </p:sp>
    </p:spTree>
    <p:extLst>
      <p:ext uri="{BB962C8B-B14F-4D97-AF65-F5344CB8AC3E}">
        <p14:creationId xmlns:p14="http://schemas.microsoft.com/office/powerpoint/2010/main" val="183805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7B6379D-07DA-47F0-9D06-A5E77082969E}" type="datetimeFigureOut">
              <a:rPr lang="en-US" smtClean="0"/>
              <a:t>2/3/2018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77059B7-5AA4-4298-8534-2900985694D6}" type="slidenum">
              <a:rPr lang="en-US" smtClean="0"/>
              <a:t>‹#›</a:t>
            </a:fld>
            <a:endParaRPr lang="en-US"/>
          </a:p>
        </p:txBody>
      </p:sp>
    </p:spTree>
    <p:extLst>
      <p:ext uri="{BB962C8B-B14F-4D97-AF65-F5344CB8AC3E}">
        <p14:creationId xmlns:p14="http://schemas.microsoft.com/office/powerpoint/2010/main" val="28108234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4D494-CA7A-4415-82B3-80BA4A675792}"/>
              </a:ext>
            </a:extLst>
          </p:cNvPr>
          <p:cNvSpPr>
            <a:spLocks noGrp="1"/>
          </p:cNvSpPr>
          <p:nvPr>
            <p:ph type="title"/>
          </p:nvPr>
        </p:nvSpPr>
        <p:spPr>
          <a:xfrm>
            <a:off x="646111" y="452718"/>
            <a:ext cx="9404723" cy="3448722"/>
          </a:xfrm>
        </p:spPr>
        <p:txBody>
          <a:bodyPr/>
          <a:lstStyle/>
          <a:p>
            <a:pPr algn="ctr"/>
            <a:r>
              <a:rPr lang="en-US" dirty="0"/>
              <a:t> </a:t>
            </a:r>
            <a:r>
              <a:rPr lang="en-US" sz="4400" b="1" i="1" dirty="0">
                <a:effectLst>
                  <a:outerShdw blurRad="38100" dist="38100" dir="2700000" algn="tl">
                    <a:srgbClr val="000000">
                      <a:alpha val="43137"/>
                    </a:srgbClr>
                  </a:outerShdw>
                </a:effectLst>
              </a:rPr>
              <a:t>The sounds of Language</a:t>
            </a:r>
            <a:br>
              <a:rPr lang="en-US" dirty="0"/>
            </a:br>
            <a:r>
              <a:rPr lang="en-US" sz="4400" b="1" i="1" dirty="0">
                <a:effectLst>
                  <a:outerShdw blurRad="38100" dist="38100" dir="2700000" algn="tl">
                    <a:srgbClr val="000000">
                      <a:alpha val="43137"/>
                    </a:srgbClr>
                  </a:outerShdw>
                </a:effectLst>
              </a:rPr>
              <a:t>BY.NADYA KHAIRY</a:t>
            </a:r>
            <a:br>
              <a:rPr lang="ar-IQ" sz="4400" b="1" i="1" dirty="0">
                <a:effectLst>
                  <a:outerShdw blurRad="38100" dist="38100" dir="2700000" algn="tl">
                    <a:srgbClr val="000000">
                      <a:alpha val="43137"/>
                    </a:srgbClr>
                  </a:outerShdw>
                </a:effectLst>
              </a:rPr>
            </a:br>
            <a:r>
              <a:rPr lang="en-US" sz="4400" b="1" i="1" dirty="0">
                <a:effectLst>
                  <a:outerShdw blurRad="38100" dist="38100" dir="2700000" algn="tl">
                    <a:srgbClr val="000000">
                      <a:alpha val="43137"/>
                    </a:srgbClr>
                  </a:outerShdw>
                </a:effectLst>
              </a:rPr>
              <a:t>Part.1</a:t>
            </a:r>
            <a:br>
              <a:rPr lang="en-US" sz="4400" b="1" i="1" dirty="0">
                <a:effectLst>
                  <a:outerShdw blurRad="38100" dist="38100" dir="2700000" algn="tl">
                    <a:srgbClr val="000000">
                      <a:alpha val="43137"/>
                    </a:srgbClr>
                  </a:outerShdw>
                </a:effectLst>
              </a:rPr>
            </a:br>
            <a:r>
              <a:rPr lang="ar-IQ" sz="4400" b="1" i="1" dirty="0">
                <a:effectLst>
                  <a:outerShdw blurRad="38100" dist="38100" dir="2700000" algn="tl">
                    <a:srgbClr val="000000">
                      <a:alpha val="43137"/>
                    </a:srgbClr>
                  </a:outerShdw>
                </a:effectLst>
              </a:rPr>
              <a:t>    </a:t>
            </a:r>
            <a:r>
              <a:rPr lang="ar-IQ" b="1" i="1" dirty="0">
                <a:solidFill>
                  <a:prstClr val="white"/>
                </a:solidFill>
                <a:effectLst>
                  <a:outerShdw blurRad="38100" dist="38100" dir="2700000" algn="tl">
                    <a:srgbClr val="000000">
                      <a:alpha val="43137"/>
                    </a:srgbClr>
                  </a:outerShdw>
                </a:effectLst>
              </a:rPr>
              <a:t>نادية خيري محمد سعيد- استاذ مساعد- قسم           اللغة  الانكليزية  </a:t>
            </a:r>
            <a:endParaRPr lang="en-US" dirty="0"/>
          </a:p>
        </p:txBody>
      </p:sp>
      <p:sp>
        <p:nvSpPr>
          <p:cNvPr id="3" name="Content Placeholder 2">
            <a:extLst>
              <a:ext uri="{FF2B5EF4-FFF2-40B4-BE49-F238E27FC236}">
                <a16:creationId xmlns:a16="http://schemas.microsoft.com/office/drawing/2014/main" id="{81A3AF03-78E5-4720-AC82-760B0E7E7F1B}"/>
              </a:ext>
            </a:extLst>
          </p:cNvPr>
          <p:cNvSpPr>
            <a:spLocks noGrp="1"/>
          </p:cNvSpPr>
          <p:nvPr>
            <p:ph idx="1"/>
          </p:nvPr>
        </p:nvSpPr>
        <p:spPr>
          <a:xfrm>
            <a:off x="1103312" y="4519749"/>
            <a:ext cx="8946541" cy="1728650"/>
          </a:xfrm>
        </p:spPr>
        <p:txBody>
          <a:bodyPr/>
          <a:lstStyle/>
          <a:p>
            <a:endParaRPr lang="en-US" dirty="0"/>
          </a:p>
        </p:txBody>
      </p:sp>
    </p:spTree>
    <p:extLst>
      <p:ext uri="{BB962C8B-B14F-4D97-AF65-F5344CB8AC3E}">
        <p14:creationId xmlns:p14="http://schemas.microsoft.com/office/powerpoint/2010/main" val="22153787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A0466-8760-45EB-B2C0-5EDC592DBB15}"/>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Phonetics:</a:t>
            </a:r>
            <a:br>
              <a:rPr lang="en-US" dirty="0"/>
            </a:br>
            <a:endParaRPr lang="en-US" dirty="0"/>
          </a:p>
        </p:txBody>
      </p:sp>
      <p:sp>
        <p:nvSpPr>
          <p:cNvPr id="3" name="Content Placeholder 2">
            <a:extLst>
              <a:ext uri="{FF2B5EF4-FFF2-40B4-BE49-F238E27FC236}">
                <a16:creationId xmlns:a16="http://schemas.microsoft.com/office/drawing/2014/main" id="{E55FE060-F6D1-4519-B540-021EE6AEA3EA}"/>
              </a:ext>
            </a:extLst>
          </p:cNvPr>
          <p:cNvSpPr>
            <a:spLocks noGrp="1"/>
          </p:cNvSpPr>
          <p:nvPr>
            <p:ph idx="1"/>
          </p:nvPr>
        </p:nvSpPr>
        <p:spPr/>
        <p:txBody>
          <a:bodyPr/>
          <a:lstStyle/>
          <a:p>
            <a:r>
              <a:rPr lang="en-US" dirty="0"/>
              <a:t>Phonetics is the general study of speech sounds and its characteristics </a:t>
            </a:r>
          </a:p>
          <a:p>
            <a:endParaRPr lang="en-US" dirty="0"/>
          </a:p>
          <a:p>
            <a:r>
              <a:rPr lang="en-US" dirty="0"/>
              <a:t>It is divided into three branches:</a:t>
            </a:r>
          </a:p>
          <a:p>
            <a:r>
              <a:rPr lang="en-US" dirty="0"/>
              <a:t>1-Articulatory Phonetics: A branch of Phonetics which is the study of how speech sounds are made or articulated.</a:t>
            </a:r>
          </a:p>
          <a:p>
            <a:r>
              <a:rPr lang="en-US" dirty="0"/>
              <a:t>2-Acoustic Phonetics: it branch of phonetics deals with the physical properties of speech as sound waves in the air</a:t>
            </a:r>
          </a:p>
          <a:p>
            <a:r>
              <a:rPr lang="en-US" dirty="0"/>
              <a:t>3-auditory Phonetics: it is branch of phonetics which deals with the perception, via the ear , of speech sounds</a:t>
            </a:r>
          </a:p>
        </p:txBody>
      </p:sp>
    </p:spTree>
    <p:extLst>
      <p:ext uri="{BB962C8B-B14F-4D97-AF65-F5344CB8AC3E}">
        <p14:creationId xmlns:p14="http://schemas.microsoft.com/office/powerpoint/2010/main" val="23179359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arn(inVertical)">
                                      <p:cBhvr>
                                        <p:cTn id="16" dur="500"/>
                                        <p:tgtEl>
                                          <p:spTgt spid="3">
                                            <p:txEl>
                                              <p:pRg st="4" end="4"/>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arn(inVertical)">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B766A-8CC7-4DD8-BCAA-979F24DF5D0D}"/>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Voiced and voiceless sounds:</a:t>
            </a:r>
          </a:p>
        </p:txBody>
      </p:sp>
      <p:sp>
        <p:nvSpPr>
          <p:cNvPr id="3" name="Content Placeholder 2">
            <a:extLst>
              <a:ext uri="{FF2B5EF4-FFF2-40B4-BE49-F238E27FC236}">
                <a16:creationId xmlns:a16="http://schemas.microsoft.com/office/drawing/2014/main" id="{C43304AA-A23A-4D19-86AA-0B568B6031DF}"/>
              </a:ext>
            </a:extLst>
          </p:cNvPr>
          <p:cNvSpPr>
            <a:spLocks noGrp="1"/>
          </p:cNvSpPr>
          <p:nvPr>
            <p:ph idx="1"/>
          </p:nvPr>
        </p:nvSpPr>
        <p:spPr/>
        <p:txBody>
          <a:bodyPr/>
          <a:lstStyle/>
          <a:p>
            <a:r>
              <a:rPr lang="en-US" dirty="0"/>
              <a:t>Speech sounds are produced using the fairly complex oral equipment that we have. We start with the air pushed out by the lungs up  through the wind pipe to the Larynx inside there is the vocal folds which take two main positions:</a:t>
            </a:r>
          </a:p>
          <a:p>
            <a:r>
              <a:rPr lang="en-US" dirty="0"/>
              <a:t>1-When the vocal folds are spread apart, the air from the lungs passes between them unimpeded. Sounds produced this way are described as voiceless.</a:t>
            </a:r>
          </a:p>
          <a:p>
            <a:r>
              <a:rPr lang="en-US" dirty="0"/>
              <a:t>2-when the vocal folds are drawn together, the air from the lungs repeatedly pushes them apart as it passes through, creating a vibration effect. Sounds produced this way are described as voiced sounds.</a:t>
            </a:r>
          </a:p>
        </p:txBody>
      </p:sp>
    </p:spTree>
    <p:extLst>
      <p:ext uri="{BB962C8B-B14F-4D97-AF65-F5344CB8AC3E}">
        <p14:creationId xmlns:p14="http://schemas.microsoft.com/office/powerpoint/2010/main" val="9218088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7FD2B-4384-4B6B-914F-4B471FB89D4C}"/>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Place of Articulation :</a:t>
            </a:r>
          </a:p>
        </p:txBody>
      </p:sp>
      <p:sp>
        <p:nvSpPr>
          <p:cNvPr id="3" name="Content Placeholder 2">
            <a:extLst>
              <a:ext uri="{FF2B5EF4-FFF2-40B4-BE49-F238E27FC236}">
                <a16:creationId xmlns:a16="http://schemas.microsoft.com/office/drawing/2014/main" id="{14EEB33C-3794-429F-BDB4-D5F79858DF3F}"/>
              </a:ext>
            </a:extLst>
          </p:cNvPr>
          <p:cNvSpPr>
            <a:spLocks noGrp="1"/>
          </p:cNvSpPr>
          <p:nvPr>
            <p:ph idx="1"/>
          </p:nvPr>
        </p:nvSpPr>
        <p:spPr/>
        <p:txBody>
          <a:bodyPr>
            <a:normAutofit lnSpcReduction="10000"/>
          </a:bodyPr>
          <a:lstStyle/>
          <a:p>
            <a:r>
              <a:rPr lang="en-US" sz="2400" dirty="0"/>
              <a:t>The term is used to describe many sounds are those which denote the place of articulation of the sound: that is, the location inside the mouth at which constriction takes place. </a:t>
            </a:r>
          </a:p>
          <a:p>
            <a:r>
              <a:rPr lang="en-US" sz="2400" dirty="0"/>
              <a:t>The oral cavity is crucially involved in speech production. To describe the place of articulation of most consonant sounds, we can start at the front of the mouth and work back.</a:t>
            </a:r>
          </a:p>
          <a:p>
            <a:r>
              <a:rPr lang="en-US" sz="2400" dirty="0"/>
              <a:t>The place of articulation is where speech sounds are produced.</a:t>
            </a:r>
          </a:p>
          <a:p>
            <a:pPr marL="0" indent="0">
              <a:buNone/>
            </a:pPr>
            <a:r>
              <a:rPr lang="en-US" dirty="0"/>
              <a:t>     </a:t>
            </a:r>
          </a:p>
        </p:txBody>
      </p:sp>
    </p:spTree>
    <p:extLst>
      <p:ext uri="{BB962C8B-B14F-4D97-AF65-F5344CB8AC3E}">
        <p14:creationId xmlns:p14="http://schemas.microsoft.com/office/powerpoint/2010/main" val="8165842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822E3-E869-4092-8FB4-26CE168BF36D}"/>
              </a:ext>
            </a:extLst>
          </p:cNvPr>
          <p:cNvSpPr>
            <a:spLocks noGrp="1"/>
          </p:cNvSpPr>
          <p:nvPr>
            <p:ph type="title"/>
          </p:nvPr>
        </p:nvSpPr>
        <p:spPr>
          <a:xfrm>
            <a:off x="646111" y="452718"/>
            <a:ext cx="9404723" cy="1254162"/>
          </a:xfrm>
        </p:spPr>
        <p:txBody>
          <a:bodyPr/>
          <a:lstStyle/>
          <a:p>
            <a:pPr algn="ctr"/>
            <a:r>
              <a:rPr lang="en-US" b="1" i="1" dirty="0">
                <a:effectLst>
                  <a:outerShdw blurRad="38100" dist="38100" dir="2700000" algn="tl">
                    <a:srgbClr val="000000">
                      <a:alpha val="43137"/>
                    </a:srgbClr>
                  </a:outerShdw>
                </a:effectLst>
              </a:rPr>
              <a:t>Figure: Places of Articulation </a:t>
            </a:r>
          </a:p>
        </p:txBody>
      </p:sp>
      <p:pic>
        <p:nvPicPr>
          <p:cNvPr id="5" name="Content Placeholder 4">
            <a:extLst>
              <a:ext uri="{FF2B5EF4-FFF2-40B4-BE49-F238E27FC236}">
                <a16:creationId xmlns:a16="http://schemas.microsoft.com/office/drawing/2014/main" id="{F444EA89-E697-4FD7-9B4A-8553C33CF1A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2232" y="1245326"/>
            <a:ext cx="8412479" cy="5329646"/>
          </a:xfrm>
        </p:spPr>
      </p:pic>
    </p:spTree>
    <p:extLst>
      <p:ext uri="{BB962C8B-B14F-4D97-AF65-F5344CB8AC3E}">
        <p14:creationId xmlns:p14="http://schemas.microsoft.com/office/powerpoint/2010/main" val="80620339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1053-4AFB-4CFC-9720-D83F6CC91B1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405B78A-0E1A-46D2-A121-4632CC29F822}"/>
              </a:ext>
            </a:extLst>
          </p:cNvPr>
          <p:cNvSpPr>
            <a:spLocks noGrp="1"/>
          </p:cNvSpPr>
          <p:nvPr>
            <p:ph idx="1"/>
          </p:nvPr>
        </p:nvSpPr>
        <p:spPr/>
        <p:txBody>
          <a:bodyPr>
            <a:normAutofit lnSpcReduction="10000"/>
          </a:bodyPr>
          <a:lstStyle/>
          <a:p>
            <a:r>
              <a:rPr lang="en-US" sz="2400" dirty="0"/>
              <a:t>1- Bilabials: These sounds are produced using both the (=bi) upper and lower (=labia). Examples of Bilabial sounds are  /p/ which is Voiceless, /b/ which is Voiced  .</a:t>
            </a:r>
          </a:p>
          <a:p>
            <a:r>
              <a:rPr lang="en-US" sz="2400" dirty="0"/>
              <a:t>2- Labiodentals: These sounds are formed with the upper teeth and the lower lip. Examples of Labiodental sounds are /f/ which is Voiceless and /v/ which is voiced.</a:t>
            </a:r>
          </a:p>
          <a:p>
            <a:r>
              <a:rPr lang="en-US" sz="2400" dirty="0"/>
              <a:t>3-Dentals: These sounds are produced with tongue tip behind the upper front teeth. Examples of Dental sounds are /ð/ which is voiced and </a:t>
            </a:r>
            <a:r>
              <a:rPr lang="el-GR" sz="2400" dirty="0"/>
              <a:t>/θ/</a:t>
            </a:r>
            <a:r>
              <a:rPr lang="en-US" sz="2400" dirty="0"/>
              <a:t> which is voiceless</a:t>
            </a:r>
            <a:r>
              <a:rPr lang="en-US" dirty="0"/>
              <a:t>.</a:t>
            </a:r>
          </a:p>
          <a:p>
            <a:endParaRPr lang="en-US" dirty="0"/>
          </a:p>
          <a:p>
            <a:pPr marL="0" indent="0">
              <a:buNone/>
            </a:pPr>
            <a:r>
              <a:rPr lang="en-US" dirty="0"/>
              <a:t> </a:t>
            </a:r>
          </a:p>
        </p:txBody>
      </p:sp>
    </p:spTree>
    <p:extLst>
      <p:ext uri="{BB962C8B-B14F-4D97-AF65-F5344CB8AC3E}">
        <p14:creationId xmlns:p14="http://schemas.microsoft.com/office/powerpoint/2010/main" val="19132956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8E30D-ECE6-4E17-BCE5-18EA0045414C}"/>
              </a:ext>
            </a:extLst>
          </p:cNvPr>
          <p:cNvSpPr>
            <a:spLocks noGrp="1"/>
          </p:cNvSpPr>
          <p:nvPr>
            <p:ph type="title"/>
          </p:nvPr>
        </p:nvSpPr>
        <p:spPr>
          <a:xfrm>
            <a:off x="646111" y="452718"/>
            <a:ext cx="9404723" cy="644562"/>
          </a:xfrm>
        </p:spPr>
        <p:txBody>
          <a:bodyPr/>
          <a:lstStyle/>
          <a:p>
            <a:endParaRPr lang="en-US" dirty="0"/>
          </a:p>
        </p:txBody>
      </p:sp>
      <p:sp>
        <p:nvSpPr>
          <p:cNvPr id="3" name="Content Placeholder 2">
            <a:extLst>
              <a:ext uri="{FF2B5EF4-FFF2-40B4-BE49-F238E27FC236}">
                <a16:creationId xmlns:a16="http://schemas.microsoft.com/office/drawing/2014/main" id="{AC525386-529B-4F22-BAF1-1F8401B32C7A}"/>
              </a:ext>
            </a:extLst>
          </p:cNvPr>
          <p:cNvSpPr>
            <a:spLocks noGrp="1"/>
          </p:cNvSpPr>
          <p:nvPr>
            <p:ph idx="1"/>
          </p:nvPr>
        </p:nvSpPr>
        <p:spPr>
          <a:xfrm>
            <a:off x="1103312" y="1297578"/>
            <a:ext cx="8946541" cy="4950822"/>
          </a:xfrm>
        </p:spPr>
        <p:txBody>
          <a:bodyPr>
            <a:normAutofit lnSpcReduction="10000"/>
          </a:bodyPr>
          <a:lstStyle/>
          <a:p>
            <a:r>
              <a:rPr lang="en-US" dirty="0"/>
              <a:t>4- </a:t>
            </a:r>
            <a:r>
              <a:rPr lang="en-US" dirty="0" err="1"/>
              <a:t>Alveolars</a:t>
            </a:r>
            <a:r>
              <a:rPr lang="en-US" dirty="0"/>
              <a:t>: These sounds are produced with front part of the tongue on the alveolar ridge, which is a rough bony ridge immediately behind the upper front teeth. Ex: /t/, /s/ both are voiceless and /z/, /n/ both are voiced.</a:t>
            </a:r>
          </a:p>
          <a:p>
            <a:r>
              <a:rPr lang="en-US" dirty="0"/>
              <a:t>5-Palatals: the palate is divided into three parts the Alveolar ridge, the hard palate which immediately comes after the alveolar ridge and the soft palate which is the soft and movable part of the tongue. Sounds that are produced with the tongue and the palate are called Palatals or </a:t>
            </a:r>
            <a:r>
              <a:rPr lang="en-US" dirty="0" err="1"/>
              <a:t>alveo</a:t>
            </a:r>
            <a:r>
              <a:rPr lang="en-US" dirty="0"/>
              <a:t>-palatals. Ex: /ʃ/ and /</a:t>
            </a:r>
            <a:r>
              <a:rPr lang="en-US" dirty="0" err="1"/>
              <a:t>tʃ</a:t>
            </a:r>
            <a:r>
              <a:rPr lang="en-US" dirty="0"/>
              <a:t>/ are both Voiceless.</a:t>
            </a:r>
          </a:p>
          <a:p>
            <a:r>
              <a:rPr lang="en-US" dirty="0"/>
              <a:t>6- Velars: sounds that are produced with back of the tongue against the velum are called velars. Ex: /k/ which is a Voiceless sound.</a:t>
            </a:r>
          </a:p>
          <a:p>
            <a:r>
              <a:rPr lang="en-US" dirty="0"/>
              <a:t>7- </a:t>
            </a:r>
            <a:r>
              <a:rPr lang="en-US" dirty="0" err="1"/>
              <a:t>Glottals</a:t>
            </a:r>
            <a:r>
              <a:rPr lang="en-US" dirty="0"/>
              <a:t>: There is one sound that is produced without the active use of the tongue which is the /h/ sound, when the glottis is open, as the air passes through without obstruction , it produces the Voiceless glottal sound /h/.</a:t>
            </a:r>
          </a:p>
          <a:p>
            <a:endParaRPr lang="en-US" dirty="0"/>
          </a:p>
        </p:txBody>
      </p:sp>
    </p:spTree>
    <p:extLst>
      <p:ext uri="{BB962C8B-B14F-4D97-AF65-F5344CB8AC3E}">
        <p14:creationId xmlns:p14="http://schemas.microsoft.com/office/powerpoint/2010/main" val="25267416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F15A0-1D14-4F5D-BD14-9225561D6609}"/>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Charting Consonant Sounds:</a:t>
            </a:r>
          </a:p>
        </p:txBody>
      </p:sp>
      <p:pic>
        <p:nvPicPr>
          <p:cNvPr id="5" name="Content Placeholder 4">
            <a:extLst>
              <a:ext uri="{FF2B5EF4-FFF2-40B4-BE49-F238E27FC236}">
                <a16:creationId xmlns:a16="http://schemas.microsoft.com/office/drawing/2014/main" id="{540F2DD1-BF09-495E-A95F-73AE4E1AA7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509" y="1323702"/>
            <a:ext cx="10215153" cy="5081579"/>
          </a:xfrm>
        </p:spPr>
      </p:pic>
    </p:spTree>
    <p:extLst>
      <p:ext uri="{BB962C8B-B14F-4D97-AF65-F5344CB8AC3E}">
        <p14:creationId xmlns:p14="http://schemas.microsoft.com/office/powerpoint/2010/main" val="69081486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64487-111A-4789-9B54-98E45DD53920}"/>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Limitations of the chart:</a:t>
            </a:r>
          </a:p>
        </p:txBody>
      </p:sp>
      <p:sp>
        <p:nvSpPr>
          <p:cNvPr id="3" name="Content Placeholder 2">
            <a:extLst>
              <a:ext uri="{FF2B5EF4-FFF2-40B4-BE49-F238E27FC236}">
                <a16:creationId xmlns:a16="http://schemas.microsoft.com/office/drawing/2014/main" id="{3AF4AE58-B496-47A7-AF89-8CB56E54B8B7}"/>
              </a:ext>
            </a:extLst>
          </p:cNvPr>
          <p:cNvSpPr>
            <a:spLocks noGrp="1"/>
          </p:cNvSpPr>
          <p:nvPr>
            <p:ph idx="1"/>
          </p:nvPr>
        </p:nvSpPr>
        <p:spPr/>
        <p:txBody>
          <a:bodyPr/>
          <a:lstStyle/>
          <a:p>
            <a:r>
              <a:rPr lang="en-US" sz="2400" dirty="0"/>
              <a:t>This chart is far from complete. It contains the majority of sounds used in the basic description of English pronunciation. There are, however, several differences between this basic se of symbols and the much more comprehensive chart produced by the ( IPA). The most obvious difference is in the range of the sounds covered. </a:t>
            </a:r>
          </a:p>
          <a:p>
            <a:r>
              <a:rPr lang="en-US" sz="2400" dirty="0"/>
              <a:t>There are many other consonant sounds in the languages of the world. Another way in which the chart is incomplete is the single entry covering the “r” sound in English.</a:t>
            </a:r>
          </a:p>
          <a:p>
            <a:pPr marL="0" indent="0">
              <a:buNone/>
            </a:pPr>
            <a:endParaRPr lang="en-US" dirty="0"/>
          </a:p>
        </p:txBody>
      </p:sp>
    </p:spTree>
    <p:extLst>
      <p:ext uri="{BB962C8B-B14F-4D97-AF65-F5344CB8AC3E}">
        <p14:creationId xmlns:p14="http://schemas.microsoft.com/office/powerpoint/2010/main" val="33046315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61</TotalTime>
  <Words>697</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Times New Roman</vt:lpstr>
      <vt:lpstr>Wingdings 3</vt:lpstr>
      <vt:lpstr>Ion</vt:lpstr>
      <vt:lpstr> The sounds of Language BY.NADYA KHAIRY Part.1     نادية خيري محمد سعيد- استاذ مساعد- قسم           اللغة  الانكليزية  </vt:lpstr>
      <vt:lpstr>Phonetics: </vt:lpstr>
      <vt:lpstr>Voiced and voiceless sounds:</vt:lpstr>
      <vt:lpstr>Place of Articulation :</vt:lpstr>
      <vt:lpstr>Figure: Places of Articulation </vt:lpstr>
      <vt:lpstr>PowerPoint Presentation</vt:lpstr>
      <vt:lpstr>PowerPoint Presentation</vt:lpstr>
      <vt:lpstr>Charting Consonant Sounds:</vt:lpstr>
      <vt:lpstr>Limitations of the 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sounds of Language BY.NADYA KHAIRY Part.1     نادية خيري محمد سعيد- استاذ مساعد- قسم           اللغة  الانكليزية  </dc:title>
  <dc:creator>Layth</dc:creator>
  <cp:lastModifiedBy>Layth</cp:lastModifiedBy>
  <cp:revision>9</cp:revision>
  <dcterms:created xsi:type="dcterms:W3CDTF">2018-02-03T10:07:41Z</dcterms:created>
  <dcterms:modified xsi:type="dcterms:W3CDTF">2018-02-03T11:09:34Z</dcterms:modified>
</cp:coreProperties>
</file>