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9B6FB0-AAD2-4299-9806-E1210AC53C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4A39D45-9714-4E06-9F61-34ACA470AE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83FD180-C4CD-409D-A326-D5A1C7588D6D}"/>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5" name="Footer Placeholder 4">
            <a:extLst>
              <a:ext uri="{FF2B5EF4-FFF2-40B4-BE49-F238E27FC236}">
                <a16:creationId xmlns:a16="http://schemas.microsoft.com/office/drawing/2014/main" xmlns="" id="{BFBCF83C-A81D-4AE7-B4A2-D8F3B7FC3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750AE5C-BA5D-4A17-9908-D1CABBDA4FA9}"/>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222394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12EC1B-9C0C-4EBD-98BC-9F0F81D233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A1D2134-7EBA-4C70-A4BA-FF6C4B5FE7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F4C545F-FE22-4986-BE5C-2733B43DD90A}"/>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5" name="Footer Placeholder 4">
            <a:extLst>
              <a:ext uri="{FF2B5EF4-FFF2-40B4-BE49-F238E27FC236}">
                <a16:creationId xmlns:a16="http://schemas.microsoft.com/office/drawing/2014/main" xmlns="" id="{392EFABE-90EB-40FA-9D8D-C0DF486EB1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8BC6D20-A979-4026-B6B6-553B0A8AEC88}"/>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412130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740D91-215D-4141-A3B2-39A095077A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9E6883A-3DED-4FC3-B3F3-0BB2331A4E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9697BD3-4DAC-4769-B089-C6E28C6129C5}"/>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5" name="Footer Placeholder 4">
            <a:extLst>
              <a:ext uri="{FF2B5EF4-FFF2-40B4-BE49-F238E27FC236}">
                <a16:creationId xmlns:a16="http://schemas.microsoft.com/office/drawing/2014/main" xmlns="" id="{2BC5E85C-5DD1-41AF-93F1-0C09A0E74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4950ADB-5AA9-45CA-B6C3-41F2AF168C6E}"/>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770508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89856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569813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781035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28759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B6379D-07DA-47F0-9D06-A5E77082969E}"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83270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615941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515936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92725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378F8D-8CD5-427F-883C-08D497A562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A391449-FCFA-4F48-809B-39A1131FCD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8380E-A7BD-4760-AAD0-E5927DF1C441}"/>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5" name="Footer Placeholder 4">
            <a:extLst>
              <a:ext uri="{FF2B5EF4-FFF2-40B4-BE49-F238E27FC236}">
                <a16:creationId xmlns:a16="http://schemas.microsoft.com/office/drawing/2014/main" xmlns="" id="{488372DA-B8C5-4077-88F6-7B196296B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6E91F66-F346-4282-A923-2BC9577EEFA8}"/>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3038734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4684591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6379D-07DA-47F0-9D06-A5E77082969E}"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905519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7655180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51562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948181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9518183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1702693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89419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5689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73D3A5-50E3-4866-A50E-1ECDC34C2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368D690-D144-412B-BAF8-AFA0FEE27C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37DD56E-3461-4C1C-82D8-1259E16EF54B}"/>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5" name="Footer Placeholder 4">
            <a:extLst>
              <a:ext uri="{FF2B5EF4-FFF2-40B4-BE49-F238E27FC236}">
                <a16:creationId xmlns:a16="http://schemas.microsoft.com/office/drawing/2014/main" xmlns="" id="{8E08B1B8-BE0D-4B86-B596-30AF5EE90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C0BF71-C684-45A1-B6D0-09B77000E9D4}"/>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95648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8A944D-4E57-47B7-BAF0-D16303CF1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EDED0F2-8177-48E1-B743-405AD571D8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55E1BC8-DBA3-4FE8-BFAB-747040C1AEB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E48E743-5224-4034-973A-7B73E0A9267E}"/>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6" name="Footer Placeholder 5">
            <a:extLst>
              <a:ext uri="{FF2B5EF4-FFF2-40B4-BE49-F238E27FC236}">
                <a16:creationId xmlns:a16="http://schemas.microsoft.com/office/drawing/2014/main" xmlns="" id="{039FE35B-4904-4EDC-8079-A578B5437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D42FB13-6246-4D1B-B359-BA22F9EE2822}"/>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394563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209E60-3A36-4E62-B750-A0549C162B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B3D8143-A902-4F8A-87B0-C600CFEA32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1E7704C8-5824-4A86-B867-A14DA61C471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947FFA9-6F1D-4939-924C-BDC6EEB577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FB85B11-CB93-40FD-A63F-A82DC51B44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EAA3E87-67BB-4B96-8C3D-BFF82A3124E4}"/>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8" name="Footer Placeholder 7">
            <a:extLst>
              <a:ext uri="{FF2B5EF4-FFF2-40B4-BE49-F238E27FC236}">
                <a16:creationId xmlns:a16="http://schemas.microsoft.com/office/drawing/2014/main" xmlns="" id="{B3F1FFC0-5790-4A1F-AE8A-0CB92E893B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ED5A5C8-6FC2-4A1C-903C-ACCEB662905A}"/>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214617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0AC6BA-2945-421A-8B60-92EB96F428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B6C5D7C-1C7C-4E89-A005-AEB70F1AB02B}"/>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4" name="Footer Placeholder 3">
            <a:extLst>
              <a:ext uri="{FF2B5EF4-FFF2-40B4-BE49-F238E27FC236}">
                <a16:creationId xmlns:a16="http://schemas.microsoft.com/office/drawing/2014/main" xmlns="" id="{AD42633F-566D-4B5C-B03F-5B975BED10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7F7FCAF-4EA3-4878-BF91-870307C22FB7}"/>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203146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9DA963-5CB0-4897-AAB3-E9F08DC7AFB7}"/>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3" name="Footer Placeholder 2">
            <a:extLst>
              <a:ext uri="{FF2B5EF4-FFF2-40B4-BE49-F238E27FC236}">
                <a16:creationId xmlns:a16="http://schemas.microsoft.com/office/drawing/2014/main" xmlns="" id="{4671132B-F1DA-48C9-AC2E-1D69882DEC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BC19A10-BDC4-4F18-93B4-7136471B5FDF}"/>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1510699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C445C0-6D58-45E9-918C-49A07E5ED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793155A-E265-4042-B5D8-A97D02567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27F75A2-3504-4CCE-B179-99EDE9408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470A0FC-5A19-48AE-BABA-31B82A73A420}"/>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6" name="Footer Placeholder 5">
            <a:extLst>
              <a:ext uri="{FF2B5EF4-FFF2-40B4-BE49-F238E27FC236}">
                <a16:creationId xmlns:a16="http://schemas.microsoft.com/office/drawing/2014/main" xmlns="" id="{AD7165E1-08D6-4EB0-9539-D604D966F6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97BA3AB-F694-42D6-AB3C-36F20888DAA0}"/>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112897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0ED5DB-CB67-4CF4-9154-BB1A116486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630A0E0-4F53-4A3D-B03B-74AE5E84F4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1201D3F-0F05-432A-A1A4-3780D207B7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14E5313-3914-45FD-A07B-BDF989EC69EE}"/>
              </a:ext>
            </a:extLst>
          </p:cNvPr>
          <p:cNvSpPr>
            <a:spLocks noGrp="1"/>
          </p:cNvSpPr>
          <p:nvPr>
            <p:ph type="dt" sz="half" idx="10"/>
          </p:nvPr>
        </p:nvSpPr>
        <p:spPr/>
        <p:txBody>
          <a:bodyPr/>
          <a:lstStyle/>
          <a:p>
            <a:fld id="{456F9899-E9BE-4FA6-8EDB-0B1CF44DB403}" type="datetimeFigureOut">
              <a:rPr lang="en-US" smtClean="0"/>
              <a:t>2/5/2018</a:t>
            </a:fld>
            <a:endParaRPr lang="en-US"/>
          </a:p>
        </p:txBody>
      </p:sp>
      <p:sp>
        <p:nvSpPr>
          <p:cNvPr id="6" name="Footer Placeholder 5">
            <a:extLst>
              <a:ext uri="{FF2B5EF4-FFF2-40B4-BE49-F238E27FC236}">
                <a16:creationId xmlns:a16="http://schemas.microsoft.com/office/drawing/2014/main" xmlns="" id="{42C95A06-2F30-47A6-8C8F-9D89CC074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D2D1E65-F1FC-4BE9-8F64-4378F4B43657}"/>
              </a:ext>
            </a:extLst>
          </p:cNvPr>
          <p:cNvSpPr>
            <a:spLocks noGrp="1"/>
          </p:cNvSpPr>
          <p:nvPr>
            <p:ph type="sldNum" sz="quarter" idx="12"/>
          </p:nvPr>
        </p:nvSpPr>
        <p:spPr/>
        <p:txBody>
          <a:bodyPr/>
          <a:lstStyle/>
          <a:p>
            <a:fld id="{96D4238B-15D8-4CCE-B41E-C3056BCFD02A}" type="slidenum">
              <a:rPr lang="en-US" smtClean="0"/>
              <a:t>‹#›</a:t>
            </a:fld>
            <a:endParaRPr lang="en-US"/>
          </a:p>
        </p:txBody>
      </p:sp>
    </p:spTree>
    <p:extLst>
      <p:ext uri="{BB962C8B-B14F-4D97-AF65-F5344CB8AC3E}">
        <p14:creationId xmlns:p14="http://schemas.microsoft.com/office/powerpoint/2010/main" val="386436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CEA48A9-9C89-4B73-8177-1F5F75CB84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942885A-4E72-4D52-A1B2-F11C31B18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7B07AE4-31D8-4ACA-BA01-0BDBD191C8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F9899-E9BE-4FA6-8EDB-0B1CF44DB403}" type="datetimeFigureOut">
              <a:rPr lang="en-US" smtClean="0"/>
              <a:t>2/5/2018</a:t>
            </a:fld>
            <a:endParaRPr lang="en-US"/>
          </a:p>
        </p:txBody>
      </p:sp>
      <p:sp>
        <p:nvSpPr>
          <p:cNvPr id="5" name="Footer Placeholder 4">
            <a:extLst>
              <a:ext uri="{FF2B5EF4-FFF2-40B4-BE49-F238E27FC236}">
                <a16:creationId xmlns:a16="http://schemas.microsoft.com/office/drawing/2014/main" xmlns="" id="{A54F01A0-DD92-4591-9064-444A01F58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AD75E9B-2BF0-4812-B3CC-C117DD692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4238B-15D8-4CCE-B41E-C3056BCFD02A}" type="slidenum">
              <a:rPr lang="en-US" smtClean="0"/>
              <a:t>‹#›</a:t>
            </a:fld>
            <a:endParaRPr lang="en-US"/>
          </a:p>
        </p:txBody>
      </p:sp>
    </p:spTree>
    <p:extLst>
      <p:ext uri="{BB962C8B-B14F-4D97-AF65-F5344CB8AC3E}">
        <p14:creationId xmlns:p14="http://schemas.microsoft.com/office/powerpoint/2010/main" val="40083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7B6379D-07DA-47F0-9D06-A5E77082969E}" type="datetimeFigureOut">
              <a:rPr lang="en-US" smtClean="0"/>
              <a:t>2/5/2018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77059B7-5AA4-4298-8534-2900985694D6}" type="slidenum">
              <a:rPr lang="en-US" smtClean="0"/>
              <a:t>‹#›</a:t>
            </a:fld>
            <a:endParaRPr lang="en-US"/>
          </a:p>
        </p:txBody>
      </p:sp>
    </p:spTree>
    <p:extLst>
      <p:ext uri="{BB962C8B-B14F-4D97-AF65-F5344CB8AC3E}">
        <p14:creationId xmlns:p14="http://schemas.microsoft.com/office/powerpoint/2010/main" val="12877689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64D494-CA7A-4415-82B3-80BA4A675792}"/>
              </a:ext>
            </a:extLst>
          </p:cNvPr>
          <p:cNvSpPr>
            <a:spLocks noGrp="1"/>
          </p:cNvSpPr>
          <p:nvPr>
            <p:ph type="title"/>
          </p:nvPr>
        </p:nvSpPr>
        <p:spPr>
          <a:xfrm>
            <a:off x="646111" y="452718"/>
            <a:ext cx="9404723" cy="3448722"/>
          </a:xfrm>
        </p:spPr>
        <p:txBody>
          <a:bodyPr/>
          <a:lstStyle/>
          <a:p>
            <a:pPr algn="ctr"/>
            <a:r>
              <a:rPr lang="en-US" dirty="0"/>
              <a:t> </a:t>
            </a:r>
            <a:r>
              <a:rPr lang="en-US" sz="4400" b="1" i="1" dirty="0">
                <a:effectLst>
                  <a:outerShdw blurRad="38100" dist="38100" dir="2700000" algn="tl">
                    <a:srgbClr val="000000">
                      <a:alpha val="43137"/>
                    </a:srgbClr>
                  </a:outerShdw>
                </a:effectLst>
              </a:rPr>
              <a:t>The sounds of </a:t>
            </a:r>
            <a:r>
              <a:rPr lang="en-US" sz="4400" b="1" i="1" dirty="0" smtClean="0">
                <a:effectLst>
                  <a:outerShdw blurRad="38100" dist="38100" dir="2700000" algn="tl">
                    <a:srgbClr val="000000">
                      <a:alpha val="43137"/>
                    </a:srgbClr>
                  </a:outerShdw>
                </a:effectLst>
              </a:rPr>
              <a:t>Language / Manner </a:t>
            </a:r>
            <a:r>
              <a:rPr lang="en-US" sz="4400" b="1" i="1" smtClean="0">
                <a:effectLst>
                  <a:outerShdw blurRad="38100" dist="38100" dir="2700000" algn="tl">
                    <a:srgbClr val="000000">
                      <a:alpha val="43137"/>
                    </a:srgbClr>
                  </a:outerShdw>
                </a:effectLst>
              </a:rPr>
              <a:t>of Articulation </a:t>
            </a:r>
            <a:r>
              <a:rPr lang="en-US" dirty="0"/>
              <a:t/>
            </a:r>
            <a:br>
              <a:rPr lang="en-US" dirty="0"/>
            </a:br>
            <a:r>
              <a:rPr lang="en-US" sz="4400" b="1" i="1" dirty="0">
                <a:effectLst>
                  <a:outerShdw blurRad="38100" dist="38100" dir="2700000" algn="tl">
                    <a:srgbClr val="000000">
                      <a:alpha val="43137"/>
                    </a:srgbClr>
                  </a:outerShdw>
                </a:effectLst>
              </a:rPr>
              <a:t>BY.NADYA KHAIRY</a:t>
            </a:r>
            <a:r>
              <a:rPr lang="ar-IQ" sz="4400" b="1" i="1" dirty="0">
                <a:effectLst>
                  <a:outerShdw blurRad="38100" dist="38100" dir="2700000" algn="tl">
                    <a:srgbClr val="000000">
                      <a:alpha val="43137"/>
                    </a:srgbClr>
                  </a:outerShdw>
                </a:effectLst>
              </a:rPr>
              <a:t/>
            </a:r>
            <a:br>
              <a:rPr lang="ar-IQ" sz="4400" b="1" i="1" dirty="0">
                <a:effectLst>
                  <a:outerShdw blurRad="38100" dist="38100" dir="2700000" algn="tl">
                    <a:srgbClr val="000000">
                      <a:alpha val="43137"/>
                    </a:srgbClr>
                  </a:outerShdw>
                </a:effectLst>
              </a:rPr>
            </a:br>
            <a:r>
              <a:rPr lang="en-US" sz="4400" b="1" i="1" dirty="0">
                <a:effectLst>
                  <a:outerShdw blurRad="38100" dist="38100" dir="2700000" algn="tl">
                    <a:srgbClr val="000000">
                      <a:alpha val="43137"/>
                    </a:srgbClr>
                  </a:outerShdw>
                </a:effectLst>
              </a:rPr>
              <a:t>Part.2</a:t>
            </a:r>
            <a:br>
              <a:rPr lang="en-US" sz="4400" b="1" i="1" dirty="0">
                <a:effectLst>
                  <a:outerShdw blurRad="38100" dist="38100" dir="2700000" algn="tl">
                    <a:srgbClr val="000000">
                      <a:alpha val="43137"/>
                    </a:srgbClr>
                  </a:outerShdw>
                </a:effectLst>
              </a:rPr>
            </a:br>
            <a:r>
              <a:rPr lang="ar-IQ" sz="4400" b="1" i="1" dirty="0">
                <a:effectLst>
                  <a:outerShdw blurRad="38100" dist="38100" dir="2700000" algn="tl">
                    <a:srgbClr val="000000">
                      <a:alpha val="43137"/>
                    </a:srgbClr>
                  </a:outerShdw>
                </a:effectLst>
              </a:rPr>
              <a:t>    </a:t>
            </a:r>
            <a:r>
              <a:rPr lang="ar-IQ" b="1" i="1" dirty="0">
                <a:solidFill>
                  <a:prstClr val="white"/>
                </a:solidFill>
                <a:effectLst>
                  <a:outerShdw blurRad="38100" dist="38100" dir="2700000" algn="tl">
                    <a:srgbClr val="000000">
                      <a:alpha val="43137"/>
                    </a:srgbClr>
                  </a:outerShdw>
                </a:effectLst>
              </a:rPr>
              <a:t>نادية خيري محمد سعيد- استاذ مساعد- قسم           اللغة  الانكليزية  </a:t>
            </a:r>
            <a:endParaRPr lang="en-US" dirty="0"/>
          </a:p>
        </p:txBody>
      </p:sp>
      <p:sp>
        <p:nvSpPr>
          <p:cNvPr id="3" name="Content Placeholder 2">
            <a:extLst>
              <a:ext uri="{FF2B5EF4-FFF2-40B4-BE49-F238E27FC236}">
                <a16:creationId xmlns:a16="http://schemas.microsoft.com/office/drawing/2014/main" xmlns="" id="{81A3AF03-78E5-4720-AC82-760B0E7E7F1B}"/>
              </a:ext>
            </a:extLst>
          </p:cNvPr>
          <p:cNvSpPr>
            <a:spLocks noGrp="1"/>
          </p:cNvSpPr>
          <p:nvPr>
            <p:ph idx="1"/>
          </p:nvPr>
        </p:nvSpPr>
        <p:spPr>
          <a:xfrm>
            <a:off x="1103312" y="4519749"/>
            <a:ext cx="8946541" cy="1728650"/>
          </a:xfrm>
        </p:spPr>
        <p:txBody>
          <a:bodyPr/>
          <a:lstStyle/>
          <a:p>
            <a:endParaRPr lang="en-US" dirty="0"/>
          </a:p>
        </p:txBody>
      </p:sp>
    </p:spTree>
    <p:extLst>
      <p:ext uri="{BB962C8B-B14F-4D97-AF65-F5344CB8AC3E}">
        <p14:creationId xmlns:p14="http://schemas.microsoft.com/office/powerpoint/2010/main" val="2215378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D4DD02-C1B7-462E-BC8E-D010DE769C68}"/>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Manner of articulation :</a:t>
            </a:r>
          </a:p>
        </p:txBody>
      </p:sp>
      <p:sp>
        <p:nvSpPr>
          <p:cNvPr id="3" name="Content Placeholder 2">
            <a:extLst>
              <a:ext uri="{FF2B5EF4-FFF2-40B4-BE49-F238E27FC236}">
                <a16:creationId xmlns:a16="http://schemas.microsoft.com/office/drawing/2014/main" xmlns="" id="{7893D006-C3BB-499C-BEE2-8EACB4E72BE8}"/>
              </a:ext>
            </a:extLst>
          </p:cNvPr>
          <p:cNvSpPr>
            <a:spLocks noGrp="1"/>
          </p:cNvSpPr>
          <p:nvPr>
            <p:ph idx="1"/>
          </p:nvPr>
        </p:nvSpPr>
        <p:spPr/>
        <p:txBody>
          <a:bodyPr/>
          <a:lstStyle/>
          <a:p>
            <a:r>
              <a:rPr lang="en-US" sz="2400" dirty="0"/>
              <a:t>The Manner of articulation describes the sounds in terms of how they are Articulated. Such a description is necessary to differentiate between some sounds, for example we have the /t/ and /s/ sounds how do they differ? They differ in their manner of articulation, that is, in the way they are pronounced. The /t/ sound is one of a set of sounds called the stops and the /s/ sound is one of a set of sounds called fricatives.</a:t>
            </a:r>
          </a:p>
          <a:p>
            <a:endParaRPr lang="en-US" dirty="0"/>
          </a:p>
        </p:txBody>
      </p:sp>
    </p:spTree>
    <p:extLst>
      <p:ext uri="{BB962C8B-B14F-4D97-AF65-F5344CB8AC3E}">
        <p14:creationId xmlns:p14="http://schemas.microsoft.com/office/powerpoint/2010/main" val="757897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93256-B3A3-4FB7-8AE5-44081C8F20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62C771C-00EE-4125-9AD9-98349C336165}"/>
              </a:ext>
            </a:extLst>
          </p:cNvPr>
          <p:cNvSpPr>
            <a:spLocks noGrp="1"/>
          </p:cNvSpPr>
          <p:nvPr>
            <p:ph idx="1"/>
          </p:nvPr>
        </p:nvSpPr>
        <p:spPr/>
        <p:txBody>
          <a:bodyPr/>
          <a:lstStyle/>
          <a:p>
            <a:r>
              <a:rPr lang="en-US" sz="2400" dirty="0"/>
              <a:t>1- Stops: These sounds are produced by some form of stopping the air stream (very briefly) then letting it go abruptly, this type of sound resulting from a blocking or stopping effect on the air stream is called a stop (plosive). Ex: /p/, /b/, /t/, /d/, /k/, /g/.</a:t>
            </a:r>
          </a:p>
          <a:p>
            <a:r>
              <a:rPr lang="en-US" sz="2400" dirty="0"/>
              <a:t>2-Fricatives: The manner of articulation used in producing the set of sounds /f/, /v/,</a:t>
            </a:r>
            <a:r>
              <a:rPr lang="el-GR" sz="2400" dirty="0"/>
              <a:t> /θ/</a:t>
            </a:r>
            <a:r>
              <a:rPr lang="en-US" sz="2400" dirty="0"/>
              <a:t>, /ð/, /s/, /z/, /ʃ/, /3/ involves almost blocking the air steam and having the air push through the very narrow opining.</a:t>
            </a:r>
          </a:p>
          <a:p>
            <a:pPr marL="0" indent="0">
              <a:buNone/>
            </a:pPr>
            <a:r>
              <a:rPr lang="en-US" dirty="0"/>
              <a:t> </a:t>
            </a:r>
          </a:p>
          <a:p>
            <a:endParaRPr lang="en-US" dirty="0"/>
          </a:p>
        </p:txBody>
      </p:sp>
    </p:spTree>
    <p:extLst>
      <p:ext uri="{BB962C8B-B14F-4D97-AF65-F5344CB8AC3E}">
        <p14:creationId xmlns:p14="http://schemas.microsoft.com/office/powerpoint/2010/main" val="38627883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44C611-6EA4-48E0-896B-7465C40789B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C907672E-071C-47E1-BC94-55E0C14BDD6D}"/>
              </a:ext>
            </a:extLst>
          </p:cNvPr>
          <p:cNvSpPr>
            <a:spLocks noGrp="1"/>
          </p:cNvSpPr>
          <p:nvPr>
            <p:ph idx="1"/>
          </p:nvPr>
        </p:nvSpPr>
        <p:spPr/>
        <p:txBody>
          <a:bodyPr>
            <a:noAutofit/>
          </a:bodyPr>
          <a:lstStyle/>
          <a:p>
            <a:r>
              <a:rPr lang="en-US" sz="2400" dirty="0"/>
              <a:t>3- Affricates: If you combine the brief stopping of the air stream with an obstructed release whish cases friction , you will be able to produce sounds  /</a:t>
            </a:r>
            <a:r>
              <a:rPr lang="en-US" sz="2400" dirty="0" err="1"/>
              <a:t>tʃ</a:t>
            </a:r>
            <a:r>
              <a:rPr lang="en-US" sz="2400" dirty="0"/>
              <a:t>/ which is voiceless and /</a:t>
            </a:r>
            <a:r>
              <a:rPr lang="en-US" sz="2400" dirty="0" err="1"/>
              <a:t>dJ</a:t>
            </a:r>
            <a:r>
              <a:rPr lang="en-US" sz="2400" dirty="0"/>
              <a:t>/ which is voiced. They are called affricates.</a:t>
            </a:r>
          </a:p>
          <a:p>
            <a:r>
              <a:rPr lang="en-US" sz="2400" dirty="0"/>
              <a:t>4- Nasals: Most sounds are produced orally, with the velum raised, preventing the airflow from entering the nasal cavity, however when the velum is lowered and the air stream is allowed to flow out through the nose to  produce /m/,/n/ and /ŋ/, these sounds are described as Nasals and they are all voiced.</a:t>
            </a:r>
          </a:p>
        </p:txBody>
      </p:sp>
    </p:spTree>
    <p:extLst>
      <p:ext uri="{BB962C8B-B14F-4D97-AF65-F5344CB8AC3E}">
        <p14:creationId xmlns:p14="http://schemas.microsoft.com/office/powerpoint/2010/main" val="38327561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C7F399-ACBA-4C7A-91A8-DC08329DFF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63C0A47-008E-40AC-91BC-3873B01047AB}"/>
              </a:ext>
            </a:extLst>
          </p:cNvPr>
          <p:cNvSpPr>
            <a:spLocks noGrp="1"/>
          </p:cNvSpPr>
          <p:nvPr>
            <p:ph idx="1"/>
          </p:nvPr>
        </p:nvSpPr>
        <p:spPr/>
        <p:txBody>
          <a:bodyPr/>
          <a:lstStyle/>
          <a:p>
            <a:r>
              <a:rPr lang="en-US" dirty="0"/>
              <a:t>5- Liquids: The initial sounds in the words led and red are described as liquids, they are both voiced, the sound /l/ is called lateral liquid and is formed by letting the air stream flow around the sides of the tongue as the tip of the tongue makes contact with the middle of the alveolar ridge. The /r/ sound is formed with the tongue tip raised and curled back near the alveolar ridge.</a:t>
            </a:r>
          </a:p>
          <a:p>
            <a:r>
              <a:rPr lang="en-US" dirty="0"/>
              <a:t>6-Glides:  The sounds /w/ and  /j/ are described as glides. They are both voiced and occur at the beginning of we, wet, you, yes. These sounds are typically produced with the tongue in motion to or from the position of a vowel and  are sometimes called semi-vowels.</a:t>
            </a:r>
          </a:p>
          <a:p>
            <a:r>
              <a:rPr lang="en-US" dirty="0"/>
              <a:t>The /l/, /r/ and /w/, /j/ sounds are sometimes combined in one category called approximants.   </a:t>
            </a:r>
          </a:p>
        </p:txBody>
      </p:sp>
    </p:spTree>
    <p:extLst>
      <p:ext uri="{BB962C8B-B14F-4D97-AF65-F5344CB8AC3E}">
        <p14:creationId xmlns:p14="http://schemas.microsoft.com/office/powerpoint/2010/main" val="4208066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D2B333-E338-4A1B-94CA-6154EFC1F294}"/>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Glottal stops and Flaps: </a:t>
            </a:r>
          </a:p>
        </p:txBody>
      </p:sp>
      <p:sp>
        <p:nvSpPr>
          <p:cNvPr id="3" name="Content Placeholder 2">
            <a:extLst>
              <a:ext uri="{FF2B5EF4-FFF2-40B4-BE49-F238E27FC236}">
                <a16:creationId xmlns:a16="http://schemas.microsoft.com/office/drawing/2014/main" xmlns="" id="{33593B0B-399E-415F-BCE2-F70E282F5554}"/>
              </a:ext>
            </a:extLst>
          </p:cNvPr>
          <p:cNvSpPr>
            <a:spLocks noGrp="1"/>
          </p:cNvSpPr>
          <p:nvPr>
            <p:ph idx="1"/>
          </p:nvPr>
        </p:nvSpPr>
        <p:spPr/>
        <p:txBody>
          <a:bodyPr>
            <a:normAutofit/>
          </a:bodyPr>
          <a:lstStyle/>
          <a:p>
            <a:r>
              <a:rPr lang="en-US" sz="2400" dirty="0"/>
              <a:t>1- The glottal stop: It is represented by the symbol /?/, occurs when the space between the vocal folds ( the glottis which is the gap between the vocal folds) is closed completely (very briefly), then released.</a:t>
            </a:r>
          </a:p>
          <a:p>
            <a:r>
              <a:rPr lang="en-US" sz="2400" dirty="0"/>
              <a:t>The Flap: It is represented by the /D/ symbol or sometimes by the /r/. This sound is produced by the tongue tip tapping the alveolar ridge briefly.</a:t>
            </a:r>
          </a:p>
        </p:txBody>
      </p:sp>
    </p:spTree>
    <p:extLst>
      <p:ext uri="{BB962C8B-B14F-4D97-AF65-F5344CB8AC3E}">
        <p14:creationId xmlns:p14="http://schemas.microsoft.com/office/powerpoint/2010/main" val="107052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172714-AE1E-4C07-920B-876AAD51DB19}"/>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Vowels and Diphthongs:</a:t>
            </a:r>
          </a:p>
        </p:txBody>
      </p:sp>
      <p:sp>
        <p:nvSpPr>
          <p:cNvPr id="3" name="Content Placeholder 2">
            <a:extLst>
              <a:ext uri="{FF2B5EF4-FFF2-40B4-BE49-F238E27FC236}">
                <a16:creationId xmlns:a16="http://schemas.microsoft.com/office/drawing/2014/main" xmlns="" id="{2C4AE03C-C7C4-4D8D-9771-BFDAC7BF6D48}"/>
              </a:ext>
            </a:extLst>
          </p:cNvPr>
          <p:cNvSpPr>
            <a:spLocks noGrp="1"/>
          </p:cNvSpPr>
          <p:nvPr>
            <p:ph idx="1"/>
          </p:nvPr>
        </p:nvSpPr>
        <p:spPr>
          <a:xfrm>
            <a:off x="1103313" y="1201784"/>
            <a:ext cx="5149442" cy="5046616"/>
          </a:xfrm>
        </p:spPr>
        <p:txBody>
          <a:bodyPr>
            <a:normAutofit fontScale="92500" lnSpcReduction="10000"/>
          </a:bodyPr>
          <a:lstStyle/>
          <a:p>
            <a:r>
              <a:rPr lang="en-US" dirty="0"/>
              <a:t>1-Vowels: while consonant sounds are mostly articulated via closure or obstruction in the vocal tract, vowel sounds are produced with a relatively free flow of air . They are all typically voiced. </a:t>
            </a:r>
          </a:p>
          <a:p>
            <a:endParaRPr lang="en-US" dirty="0"/>
          </a:p>
          <a:p>
            <a:endParaRPr lang="en-US" dirty="0"/>
          </a:p>
          <a:p>
            <a:r>
              <a:rPr lang="en-US" dirty="0"/>
              <a:t>2-Diphthongs: In addition to single vowel sounds, we regularly create sounds that consist of a combination of two vowel sounds, known as Diphthongs, when we produce them, our vocal organs move from one vocalic position /a/ to another /I/ producing /</a:t>
            </a:r>
            <a:r>
              <a:rPr lang="en-US" dirty="0" err="1"/>
              <a:t>aI</a:t>
            </a:r>
            <a:r>
              <a:rPr lang="en-US" dirty="0"/>
              <a:t>/. These sounds are : /</a:t>
            </a:r>
            <a:r>
              <a:rPr lang="en-US" dirty="0" err="1"/>
              <a:t>aI</a:t>
            </a:r>
            <a:r>
              <a:rPr lang="en-US" dirty="0"/>
              <a:t>/, /</a:t>
            </a:r>
            <a:r>
              <a:rPr lang="en-US" dirty="0" err="1"/>
              <a:t>aU</a:t>
            </a:r>
            <a:r>
              <a:rPr lang="en-US" dirty="0"/>
              <a:t>/, /</a:t>
            </a:r>
            <a:r>
              <a:rPr lang="en-US" dirty="0" err="1"/>
              <a:t>eI</a:t>
            </a:r>
            <a:r>
              <a:rPr lang="en-US" dirty="0"/>
              <a:t>/, /</a:t>
            </a:r>
            <a:r>
              <a:rPr lang="en-US" dirty="0" err="1"/>
              <a:t>oU</a:t>
            </a:r>
            <a:r>
              <a:rPr lang="en-US" dirty="0"/>
              <a:t>/, /</a:t>
            </a:r>
            <a:r>
              <a:rPr lang="en-US" dirty="0" err="1"/>
              <a:t>ɔɪ</a:t>
            </a:r>
            <a:r>
              <a:rPr lang="en-US" dirty="0"/>
              <a:t>/.</a:t>
            </a:r>
          </a:p>
        </p:txBody>
      </p:sp>
      <p:pic>
        <p:nvPicPr>
          <p:cNvPr id="5" name="Picture 4">
            <a:extLst>
              <a:ext uri="{FF2B5EF4-FFF2-40B4-BE49-F238E27FC236}">
                <a16:creationId xmlns:a16="http://schemas.microsoft.com/office/drawing/2014/main" xmlns="" id="{5EFD3BBA-AE4B-407A-8C35-294BE327CD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4736" y="1705202"/>
            <a:ext cx="5149441" cy="4207918"/>
          </a:xfrm>
          <a:prstGeom prst="rect">
            <a:avLst/>
          </a:prstGeom>
        </p:spPr>
      </p:pic>
    </p:spTree>
    <p:extLst>
      <p:ext uri="{BB962C8B-B14F-4D97-AF65-F5344CB8AC3E}">
        <p14:creationId xmlns:p14="http://schemas.microsoft.com/office/powerpoint/2010/main" val="1407177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EC4A58-6424-4546-B2C6-33DC1D0A9FA0}"/>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Subtle Individual variation: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01A53DB-E6D0-49AB-A038-8AD2D5C9DB3E}"/>
              </a:ext>
            </a:extLst>
          </p:cNvPr>
          <p:cNvSpPr>
            <a:spLocks noGrp="1"/>
          </p:cNvSpPr>
          <p:nvPr>
            <p:ph idx="1"/>
          </p:nvPr>
        </p:nvSpPr>
        <p:spPr/>
        <p:txBody>
          <a:bodyPr/>
          <a:lstStyle/>
          <a:p>
            <a:r>
              <a:rPr lang="en-US" sz="2400" dirty="0"/>
              <a:t>Vowel sounds are notorious for varying between one variety of English and the next, often being the key element in what we recognize as different accents.</a:t>
            </a:r>
          </a:p>
          <a:p>
            <a:endParaRPr lang="en-US" sz="2400" dirty="0"/>
          </a:p>
          <a:p>
            <a:r>
              <a:rPr lang="en-US" sz="2400" dirty="0"/>
              <a:t>The most used vowel is English  is “Schwa” /ə/, it is the unstressed vowel (underlined) in everyday use of words such as </a:t>
            </a:r>
            <a:r>
              <a:rPr lang="en-US" sz="2400" u="sng" dirty="0"/>
              <a:t>a</a:t>
            </a:r>
            <a:r>
              <a:rPr lang="en-US" sz="2400" dirty="0"/>
              <a:t>fford , c</a:t>
            </a:r>
            <a:r>
              <a:rPr lang="en-US" sz="2400" u="sng" dirty="0"/>
              <a:t>o</a:t>
            </a:r>
            <a:r>
              <a:rPr lang="en-US" sz="2400" dirty="0"/>
              <a:t>llapse, want</a:t>
            </a:r>
            <a:r>
              <a:rPr lang="en-US" sz="2400" u="sng" dirty="0"/>
              <a:t>e</a:t>
            </a:r>
            <a:r>
              <a:rPr lang="en-US" sz="2400" dirty="0"/>
              <a:t>d.</a:t>
            </a:r>
          </a:p>
          <a:p>
            <a:pPr marL="0" indent="0">
              <a:buNone/>
            </a:pPr>
            <a:endParaRPr lang="en-US" dirty="0"/>
          </a:p>
        </p:txBody>
      </p:sp>
    </p:spTree>
    <p:extLst>
      <p:ext uri="{BB962C8B-B14F-4D97-AF65-F5344CB8AC3E}">
        <p14:creationId xmlns:p14="http://schemas.microsoft.com/office/powerpoint/2010/main" val="2547999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66</TotalTime>
  <Words>760</Words>
  <Application>Microsoft Office PowerPoint</Application>
  <PresentationFormat>Custom</PresentationFormat>
  <Paragraphs>23</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Ion</vt:lpstr>
      <vt:lpstr> The sounds of Language / Manner of Articulation  BY.NADYA KHAIRY Part.2     نادية خيري محمد سعيد- استاذ مساعد- قسم           اللغة  الانكليزية  </vt:lpstr>
      <vt:lpstr>Manner of articulation :</vt:lpstr>
      <vt:lpstr>PowerPoint Presentation</vt:lpstr>
      <vt:lpstr>PowerPoint Presentation</vt:lpstr>
      <vt:lpstr>PowerPoint Presentation</vt:lpstr>
      <vt:lpstr>Glottal stops and Flaps: </vt:lpstr>
      <vt:lpstr>Vowels and Diphthongs:</vt:lpstr>
      <vt:lpstr>Subtle Individual variation: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sounds of Language BY.NADYA KHAIRY Part.2     نادية خيري محمد سعيد- استاذ مساعد- قسم           اللغة  الانكليزية  </dc:title>
  <dc:creator>Layth</dc:creator>
  <cp:lastModifiedBy>مها</cp:lastModifiedBy>
  <cp:revision>8</cp:revision>
  <dcterms:created xsi:type="dcterms:W3CDTF">2018-02-03T11:09:59Z</dcterms:created>
  <dcterms:modified xsi:type="dcterms:W3CDTF">2018-02-05T17:58:05Z</dcterms:modified>
</cp:coreProperties>
</file>