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41772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713766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4289565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76552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610757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9778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91247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783159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93760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42864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0703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24920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24699-102C-4FD7-9244-15C2AA875142}"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94290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97304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28446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402218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74212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524699-102C-4FD7-9244-15C2AA875142}" type="datetimeFigureOut">
              <a:rPr lang="en-US" smtClean="0"/>
              <a:t>2/5/2018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B15BE3-BE5B-4DF9-B2D6-C2AB38787982}" type="slidenum">
              <a:rPr lang="en-US" smtClean="0"/>
              <a:t>‹#›</a:t>
            </a:fld>
            <a:endParaRPr lang="en-US"/>
          </a:p>
        </p:txBody>
      </p:sp>
    </p:spTree>
    <p:extLst>
      <p:ext uri="{BB962C8B-B14F-4D97-AF65-F5344CB8AC3E}">
        <p14:creationId xmlns:p14="http://schemas.microsoft.com/office/powerpoint/2010/main" val="246868094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19E1C7-C08B-4D75-A6F4-890A7650897A}"/>
              </a:ext>
            </a:extLst>
          </p:cNvPr>
          <p:cNvSpPr>
            <a:spLocks noGrp="1"/>
          </p:cNvSpPr>
          <p:nvPr>
            <p:ph type="title"/>
          </p:nvPr>
        </p:nvSpPr>
        <p:spPr>
          <a:xfrm>
            <a:off x="1007517" y="583344"/>
            <a:ext cx="9404723" cy="3527102"/>
          </a:xfrm>
        </p:spPr>
        <p:txBody>
          <a:bodyPr/>
          <a:lstStyle/>
          <a:p>
            <a:pPr marL="1143000" lvl="2" indent="-228600" algn="l" defTabSz="457200" rtl="0">
              <a:spcBef>
                <a:spcPts val="1000"/>
              </a:spcBef>
              <a:buClr>
                <a:srgbClr val="1E5155">
                  <a:lumMod val="40000"/>
                  <a:lumOff val="60000"/>
                </a:srgbClr>
              </a:buClr>
              <a:buSzPct val="80000"/>
              <a:buFont typeface="Wingdings 3" charset="2"/>
              <a:buChar char=""/>
            </a:pPr>
            <a:r>
              <a:rPr lang="en-US" dirty="0"/>
              <a:t>        </a:t>
            </a:r>
            <a:r>
              <a:rPr lang="en-US" sz="4400" b="1" i="1" dirty="0">
                <a:effectLst>
                  <a:outerShdw blurRad="38100" dist="38100" dir="2700000" algn="tl">
                    <a:srgbClr val="000000">
                      <a:alpha val="43137"/>
                    </a:srgbClr>
                  </a:outerShdw>
                </a:effectLst>
              </a:rPr>
              <a:t>The Origin of Language</a:t>
            </a:r>
            <a:br>
              <a:rPr lang="en-US" sz="4400" b="1" i="1" dirty="0">
                <a:effectLst>
                  <a:outerShdw blurRad="38100" dist="38100" dir="2700000" algn="tl">
                    <a:srgbClr val="000000">
                      <a:alpha val="43137"/>
                    </a:srgbClr>
                  </a:outerShdw>
                </a:effectLst>
              </a:rPr>
            </a:br>
            <a:r>
              <a:rPr lang="en-US" sz="4400" b="1" i="1" dirty="0">
                <a:effectLst>
                  <a:outerShdw blurRad="38100" dist="38100" dir="2700000" algn="tl">
                    <a:srgbClr val="000000">
                      <a:alpha val="43137"/>
                    </a:srgbClr>
                  </a:outerShdw>
                </a:effectLst>
              </a:rPr>
              <a:t>                 Part.1</a:t>
            </a:r>
            <a:br>
              <a:rPr lang="en-US" sz="4400" b="1" i="1" dirty="0">
                <a:effectLst>
                  <a:outerShdw blurRad="38100" dist="38100" dir="2700000" algn="tl">
                    <a:srgbClr val="000000">
                      <a:alpha val="43137"/>
                    </a:srgbClr>
                  </a:outerShdw>
                </a:effectLst>
              </a:rPr>
            </a:br>
            <a:r>
              <a:rPr lang="en-US" sz="4400" b="1" i="1" dirty="0">
                <a:effectLst>
                  <a:outerShdw blurRad="38100" dist="38100" dir="2700000" algn="tl">
                    <a:srgbClr val="000000">
                      <a:alpha val="43137"/>
                    </a:srgbClr>
                  </a:outerShdw>
                </a:effectLst>
              </a:rPr>
              <a:t>      BY.NADYA KHAIRY</a:t>
            </a:r>
            <a:br>
              <a:rPr lang="en-US" sz="4400" b="1" i="1" dirty="0">
                <a:effectLst>
                  <a:outerShdw blurRad="38100" dist="38100" dir="2700000" algn="tl">
                    <a:srgbClr val="000000">
                      <a:alpha val="43137"/>
                    </a:srgbClr>
                  </a:outerShdw>
                </a:effectLst>
              </a:rPr>
            </a:br>
            <a:r>
              <a:rPr lang="ar-IQ" sz="4200" b="1" i="1" kern="1200" dirty="0">
                <a:solidFill>
                  <a:prstClr val="white"/>
                </a:solidFill>
                <a:effectLst>
                  <a:outerShdw blurRad="38100" dist="38100" dir="2700000" algn="tl">
                    <a:srgbClr val="000000">
                      <a:alpha val="43137"/>
                    </a:srgbClr>
                  </a:outerShdw>
                </a:effectLst>
                <a:latin typeface="Century Gothic" panose="020B0502020202020204"/>
                <a:ea typeface="+mj-ea"/>
                <a:cs typeface="Times New Roman" panose="02020603050405020304" pitchFamily="18" charset="0"/>
              </a:rPr>
              <a:t>نادية خيري محمد سعيد- استاذ مساعد- قسم       اللغة الانكليزية                </a:t>
            </a:r>
            <a:r>
              <a:rPr lang="en-US" sz="4200" b="1" i="1" kern="1200" dirty="0">
                <a:solidFill>
                  <a:prstClr val="white"/>
                </a:solidFill>
                <a:effectLst>
                  <a:outerShdw blurRad="38100" dist="38100" dir="2700000" algn="tl">
                    <a:srgbClr val="000000">
                      <a:alpha val="43137"/>
                    </a:srgbClr>
                  </a:outerShdw>
                </a:effectLst>
                <a:latin typeface="Century Gothic" panose="020B0502020202020204"/>
                <a:ea typeface="+mj-ea"/>
                <a:cs typeface="Times New Roman" panose="02020603050405020304" pitchFamily="18" charset="0"/>
              </a:rPr>
              <a:t> </a:t>
            </a:r>
            <a:r>
              <a:rPr lang="ar-IQ" sz="4200" b="1" i="1" kern="1200" dirty="0">
                <a:solidFill>
                  <a:prstClr val="white"/>
                </a:solidFill>
                <a:effectLst>
                  <a:outerShdw blurRad="38100" dist="38100" dir="2700000" algn="tl">
                    <a:srgbClr val="000000">
                      <a:alpha val="43137"/>
                    </a:srgbClr>
                  </a:outerShdw>
                </a:effectLst>
                <a:latin typeface="Century Gothic" panose="020B0502020202020204"/>
                <a:ea typeface="+mj-ea"/>
                <a:cs typeface="Times New Roman" panose="02020603050405020304" pitchFamily="18" charset="0"/>
              </a:rPr>
              <a:t> </a:t>
            </a:r>
            <a:r>
              <a:rPr lang="en-US" sz="4200" b="1" kern="1200" dirty="0">
                <a:solidFill>
                  <a:prstClr val="white"/>
                </a:solidFill>
                <a:latin typeface="Century Gothic" panose="020B0502020202020204"/>
                <a:ea typeface="+mj-ea"/>
                <a:cs typeface="+mj-cs"/>
              </a:rPr>
              <a:t/>
            </a:r>
            <a:br>
              <a:rPr lang="en-US" sz="4200" b="1" kern="1200" dirty="0">
                <a:solidFill>
                  <a:prstClr val="white"/>
                </a:solidFill>
                <a:latin typeface="Century Gothic" panose="020B0502020202020204"/>
                <a:ea typeface="+mj-ea"/>
                <a:cs typeface="+mj-cs"/>
              </a:rPr>
            </a:br>
            <a:endParaRPr lang="en-US" sz="4400" b="1" dirty="0"/>
          </a:p>
        </p:txBody>
      </p:sp>
      <p:sp>
        <p:nvSpPr>
          <p:cNvPr id="3" name="Content Placeholder 2">
            <a:extLst>
              <a:ext uri="{FF2B5EF4-FFF2-40B4-BE49-F238E27FC236}">
                <a16:creationId xmlns="" xmlns:a16="http://schemas.microsoft.com/office/drawing/2014/main" id="{462E3424-A922-4B1A-8A2B-D38BF2032ABC}"/>
              </a:ext>
            </a:extLst>
          </p:cNvPr>
          <p:cNvSpPr>
            <a:spLocks noGrp="1"/>
          </p:cNvSpPr>
          <p:nvPr>
            <p:ph idx="1"/>
          </p:nvPr>
        </p:nvSpPr>
        <p:spPr>
          <a:xfrm>
            <a:off x="722802" y="5138057"/>
            <a:ext cx="8946541" cy="226424"/>
          </a:xfrm>
        </p:spPr>
        <p:txBody>
          <a:bodyPr>
            <a:normAutofit fontScale="25000" lnSpcReduction="20000"/>
          </a:bodyPr>
          <a:lstStyle/>
          <a:p>
            <a:pPr lvl="2"/>
            <a:endParaRPr lang="en-US" sz="4200" dirty="0"/>
          </a:p>
        </p:txBody>
      </p:sp>
    </p:spTree>
    <p:extLst>
      <p:ext uri="{BB962C8B-B14F-4D97-AF65-F5344CB8AC3E}">
        <p14:creationId xmlns:p14="http://schemas.microsoft.com/office/powerpoint/2010/main" val="8895391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F3996A-A1DB-4401-9E14-E657EA3289AE}"/>
              </a:ext>
            </a:extLst>
          </p:cNvPr>
          <p:cNvSpPr>
            <a:spLocks noGrp="1"/>
          </p:cNvSpPr>
          <p:nvPr>
            <p:ph type="title"/>
          </p:nvPr>
        </p:nvSpPr>
        <p:spPr/>
        <p:txBody>
          <a:bodyPr/>
          <a:lstStyle/>
          <a:p>
            <a:r>
              <a:rPr lang="en-US" dirty="0"/>
              <a:t>The Sources of Language:</a:t>
            </a:r>
            <a:br>
              <a:rPr lang="en-US" dirty="0"/>
            </a:br>
            <a:endParaRPr lang="en-US" dirty="0"/>
          </a:p>
        </p:txBody>
      </p:sp>
      <p:sp>
        <p:nvSpPr>
          <p:cNvPr id="3" name="Content Placeholder 2">
            <a:extLst>
              <a:ext uri="{FF2B5EF4-FFF2-40B4-BE49-F238E27FC236}">
                <a16:creationId xmlns="" xmlns:a16="http://schemas.microsoft.com/office/drawing/2014/main" id="{EDCF08A4-A160-4505-82DF-B679CB0E21B8}"/>
              </a:ext>
            </a:extLst>
          </p:cNvPr>
          <p:cNvSpPr>
            <a:spLocks noGrp="1"/>
          </p:cNvSpPr>
          <p:nvPr>
            <p:ph idx="1"/>
          </p:nvPr>
        </p:nvSpPr>
        <p:spPr/>
        <p:txBody>
          <a:bodyPr>
            <a:normAutofit/>
          </a:bodyPr>
          <a:lstStyle/>
          <a:p>
            <a:r>
              <a:rPr lang="en-US" sz="2400" dirty="0"/>
              <a:t>1-The Divine Source</a:t>
            </a:r>
          </a:p>
          <a:p>
            <a:r>
              <a:rPr lang="en-US" sz="2400" dirty="0"/>
              <a:t>2-The Natural Sound Source</a:t>
            </a:r>
          </a:p>
          <a:p>
            <a:r>
              <a:rPr lang="en-US" sz="2400" dirty="0"/>
              <a:t>3-The Social interaction Source </a:t>
            </a:r>
          </a:p>
          <a:p>
            <a:r>
              <a:rPr lang="en-US" sz="2400" dirty="0"/>
              <a:t>4-The Physical Adaptation Source</a:t>
            </a:r>
          </a:p>
          <a:p>
            <a:pPr marL="0" indent="0">
              <a:buNone/>
            </a:pPr>
            <a:r>
              <a:rPr lang="en-US" sz="2400" dirty="0"/>
              <a:t>      -  Teeth, Lips, Mouth, Larynx and Pharynx </a:t>
            </a:r>
          </a:p>
          <a:p>
            <a:r>
              <a:rPr lang="en-US" sz="2400" dirty="0"/>
              <a:t>5-The Tool-Making Source</a:t>
            </a:r>
          </a:p>
          <a:p>
            <a:r>
              <a:rPr lang="en-US" sz="2400" dirty="0"/>
              <a:t>6-The Genetic Source  </a:t>
            </a:r>
          </a:p>
        </p:txBody>
      </p:sp>
    </p:spTree>
    <p:extLst>
      <p:ext uri="{BB962C8B-B14F-4D97-AF65-F5344CB8AC3E}">
        <p14:creationId xmlns:p14="http://schemas.microsoft.com/office/powerpoint/2010/main" val="28339432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7E4631-8D35-4D86-8868-B4E246A942A7}"/>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1-The Divine Source: </a:t>
            </a:r>
          </a:p>
        </p:txBody>
      </p:sp>
      <p:sp>
        <p:nvSpPr>
          <p:cNvPr id="3" name="Content Placeholder 2">
            <a:extLst>
              <a:ext uri="{FF2B5EF4-FFF2-40B4-BE49-F238E27FC236}">
                <a16:creationId xmlns="" xmlns:a16="http://schemas.microsoft.com/office/drawing/2014/main" id="{93E58AE5-D8EA-491B-9A73-96C1BD45EC6F}"/>
              </a:ext>
            </a:extLst>
          </p:cNvPr>
          <p:cNvSpPr>
            <a:spLocks noGrp="1"/>
          </p:cNvSpPr>
          <p:nvPr>
            <p:ph idx="1"/>
          </p:nvPr>
        </p:nvSpPr>
        <p:spPr/>
        <p:txBody>
          <a:bodyPr/>
          <a:lstStyle/>
          <a:p>
            <a:r>
              <a:rPr lang="en-US" sz="2400" dirty="0"/>
              <a:t>In most religions Language is considered a gift from the gods to human beings.</a:t>
            </a:r>
          </a:p>
          <a:p>
            <a:r>
              <a:rPr lang="en-US" sz="2400" dirty="0"/>
              <a:t>As documented in the biblical tradition, described by the book of Genesis, God created Adam and whatsoever Adam called every living creature.</a:t>
            </a:r>
          </a:p>
          <a:p>
            <a:r>
              <a:rPr lang="en-US" sz="2400" dirty="0"/>
              <a:t>Alternatively, following the Hindu tradition, Language came from Sarasvati wife of Brahma</a:t>
            </a:r>
            <a:r>
              <a:rPr lang="en-US" sz="2400" dirty="0" smtClean="0"/>
              <a:t>, creator </a:t>
            </a:r>
            <a:r>
              <a:rPr lang="en-US" sz="2400" dirty="0"/>
              <a:t>of the universe. </a:t>
            </a:r>
            <a:r>
              <a:rPr lang="en-US" sz="2400" dirty="0" smtClean="0"/>
              <a:t>( Lyons </a:t>
            </a:r>
            <a:r>
              <a:rPr lang="en-US" sz="2400" smtClean="0"/>
              <a:t>,  </a:t>
            </a:r>
            <a:r>
              <a:rPr lang="en-US" sz="2400" smtClean="0"/>
              <a:t>1981 , </a:t>
            </a:r>
            <a:r>
              <a:rPr lang="en-US" sz="2400" smtClean="0"/>
              <a:t>T</a:t>
            </a:r>
            <a:r>
              <a:rPr lang="en-US" sz="2400" smtClean="0"/>
              <a:t>he </a:t>
            </a:r>
            <a:r>
              <a:rPr lang="en-US" sz="2400" dirty="0"/>
              <a:t>S</a:t>
            </a:r>
            <a:r>
              <a:rPr lang="en-US" sz="2400" dirty="0" smtClean="0"/>
              <a:t>tudy </a:t>
            </a:r>
            <a:r>
              <a:rPr lang="en-US" sz="2400" smtClean="0"/>
              <a:t>of Language ) </a:t>
            </a:r>
            <a:endParaRPr lang="en-US" sz="2400" dirty="0"/>
          </a:p>
          <a:p>
            <a:endParaRPr lang="en-US" dirty="0"/>
          </a:p>
        </p:txBody>
      </p:sp>
    </p:spTree>
    <p:extLst>
      <p:ext uri="{BB962C8B-B14F-4D97-AF65-F5344CB8AC3E}">
        <p14:creationId xmlns:p14="http://schemas.microsoft.com/office/powerpoint/2010/main" val="28525285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11FF72-D430-4BCB-9FBD-3D0285212D3A}"/>
              </a:ext>
            </a:extLst>
          </p:cNvPr>
          <p:cNvSpPr>
            <a:spLocks noGrp="1"/>
          </p:cNvSpPr>
          <p:nvPr>
            <p:ph type="title"/>
          </p:nvPr>
        </p:nvSpPr>
        <p:spPr>
          <a:xfrm>
            <a:off x="875201" y="444009"/>
            <a:ext cx="9404723" cy="1400530"/>
          </a:xfrm>
        </p:spPr>
        <p:txBody>
          <a:bodyPr/>
          <a:lstStyle/>
          <a:p>
            <a:r>
              <a:rPr lang="en-US" b="1" i="1" dirty="0">
                <a:effectLst>
                  <a:outerShdw blurRad="38100" dist="38100" dir="2700000" algn="tl">
                    <a:srgbClr val="000000">
                      <a:alpha val="43137"/>
                    </a:srgbClr>
                  </a:outerShdw>
                </a:effectLst>
              </a:rPr>
              <a:t>Experiments Carried out to discover the Origin of language:</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04E6A7E5-CE61-4EAB-9927-CD7FDA8A3CC7}"/>
              </a:ext>
            </a:extLst>
          </p:cNvPr>
          <p:cNvSpPr>
            <a:spLocks noGrp="1"/>
          </p:cNvSpPr>
          <p:nvPr>
            <p:ph idx="1"/>
          </p:nvPr>
        </p:nvSpPr>
        <p:spPr>
          <a:xfrm>
            <a:off x="1104293" y="2113878"/>
            <a:ext cx="8946541" cy="4195481"/>
          </a:xfrm>
        </p:spPr>
        <p:txBody>
          <a:bodyPr>
            <a:normAutofit fontScale="92500" lnSpcReduction="20000"/>
          </a:bodyPr>
          <a:lstStyle/>
          <a:p>
            <a:pPr marL="0" indent="0">
              <a:buNone/>
            </a:pPr>
            <a:r>
              <a:rPr lang="en-US" sz="2400" dirty="0"/>
              <a:t>1- Herodotus reported an experiment by a Pharaoh named </a:t>
            </a:r>
            <a:r>
              <a:rPr lang="en-US" sz="2400" dirty="0" err="1"/>
              <a:t>Pasmtik</a:t>
            </a:r>
            <a:endParaRPr lang="en-US" sz="2400" dirty="0"/>
          </a:p>
          <a:p>
            <a:pPr marL="0" indent="0">
              <a:buNone/>
            </a:pPr>
            <a:r>
              <a:rPr lang="en-US" sz="2400" dirty="0"/>
              <a:t>where two children who grew up in the company of goats and a     mute shepherd, were reported to have spontaneously uttered a    Phrygian word “BEKOS”, meaning “BREAD”.</a:t>
            </a:r>
          </a:p>
          <a:p>
            <a:pPr marL="0" indent="0">
              <a:buNone/>
            </a:pPr>
            <a:r>
              <a:rPr lang="en-US" sz="2400" dirty="0"/>
              <a:t>2-Another experiment was done by King James The Fourth of Scotland, he expected  that children who grew up in isolation  were reported to have spontaneously started speaking Hebrew confirming The King’s belief that Hebrew had indeed been the language of the Garden of Eden. </a:t>
            </a:r>
          </a:p>
          <a:p>
            <a:pPr marL="0" indent="0">
              <a:buNone/>
            </a:pPr>
            <a:r>
              <a:rPr lang="en-US" sz="2400" dirty="0"/>
              <a:t>However these experiments were created with dissimilar results which leads us to the conclusion that they were false. </a:t>
            </a:r>
          </a:p>
          <a:p>
            <a:pPr marL="0" indent="0">
              <a:buNone/>
            </a:pPr>
            <a:r>
              <a:rPr lang="en-US" dirty="0"/>
              <a:t> </a:t>
            </a:r>
          </a:p>
        </p:txBody>
      </p:sp>
    </p:spTree>
    <p:extLst>
      <p:ext uri="{BB962C8B-B14F-4D97-AF65-F5344CB8AC3E}">
        <p14:creationId xmlns:p14="http://schemas.microsoft.com/office/powerpoint/2010/main" val="397624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02BB61-B5E4-4B10-8BC1-86445EE935FE}"/>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2-The natural sound source:</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AD5E573A-F0ED-4B7A-BD1A-8C3F30AC49B9}"/>
              </a:ext>
            </a:extLst>
          </p:cNvPr>
          <p:cNvSpPr>
            <a:spLocks noGrp="1"/>
          </p:cNvSpPr>
          <p:nvPr>
            <p:ph idx="1"/>
          </p:nvPr>
        </p:nvSpPr>
        <p:spPr/>
        <p:txBody>
          <a:bodyPr/>
          <a:lstStyle/>
          <a:p>
            <a:r>
              <a:rPr lang="en-US" dirty="0"/>
              <a:t>The Basic idea is that primitive words could have been imitations of the natural sounds that early men and women heard around them, when an object flew by making for example caw-caw sound, the early human tried to imitate the sound and used it to refer to the thing associated with the sound.</a:t>
            </a:r>
          </a:p>
          <a:p>
            <a:r>
              <a:rPr lang="en-US" dirty="0"/>
              <a:t>This type of view has also been called the “BOW-WOW THEORY” of language origin.</a:t>
            </a:r>
          </a:p>
          <a:p>
            <a:r>
              <a:rPr lang="en-US" dirty="0"/>
              <a:t>Onomatopoeia: words that sound similar to the noises they describe, while its true that a number of words in any language are Onomatopoeic, it is hard to see that most of the soundless things and abstract concepts in our world could have been referred to in our language that simply echoed natural sounds.  </a:t>
            </a:r>
          </a:p>
        </p:txBody>
      </p:sp>
    </p:spTree>
    <p:extLst>
      <p:ext uri="{BB962C8B-B14F-4D97-AF65-F5344CB8AC3E}">
        <p14:creationId xmlns:p14="http://schemas.microsoft.com/office/powerpoint/2010/main" val="27205775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533AAB-1C66-4A12-A15D-EE9CE9226A44}"/>
              </a:ext>
            </a:extLst>
          </p:cNvPr>
          <p:cNvSpPr>
            <a:spLocks noGrp="1"/>
          </p:cNvSpPr>
          <p:nvPr>
            <p:ph type="title"/>
          </p:nvPr>
        </p:nvSpPr>
        <p:spPr>
          <a:xfrm>
            <a:off x="977036" y="104375"/>
            <a:ext cx="9404723" cy="1863762"/>
          </a:xfrm>
        </p:spPr>
        <p:txBody>
          <a:bodyPr/>
          <a:lstStyle/>
          <a:p>
            <a:r>
              <a:rPr lang="en-US" b="1" i="1" dirty="0">
                <a:effectLst>
                  <a:outerShdw blurRad="38100" dist="38100" dir="2700000" algn="tl">
                    <a:srgbClr val="000000">
                      <a:alpha val="43137"/>
                    </a:srgbClr>
                  </a:outerShdw>
                </a:effectLst>
              </a:rPr>
              <a:t>The original sounds may have also come from Natural cries of emotion:</a:t>
            </a:r>
          </a:p>
        </p:txBody>
      </p:sp>
      <p:sp>
        <p:nvSpPr>
          <p:cNvPr id="3" name="Content Placeholder 2">
            <a:extLst>
              <a:ext uri="{FF2B5EF4-FFF2-40B4-BE49-F238E27FC236}">
                <a16:creationId xmlns="" xmlns:a16="http://schemas.microsoft.com/office/drawing/2014/main" id="{87043635-7C85-4C68-87D4-EC5357377976}"/>
              </a:ext>
            </a:extLst>
          </p:cNvPr>
          <p:cNvSpPr>
            <a:spLocks noGrp="1"/>
          </p:cNvSpPr>
          <p:nvPr>
            <p:ph idx="1"/>
          </p:nvPr>
        </p:nvSpPr>
        <p:spPr/>
        <p:txBody>
          <a:bodyPr>
            <a:noAutofit/>
          </a:bodyPr>
          <a:lstStyle/>
          <a:p>
            <a:r>
              <a:rPr lang="en-US" sz="2400" dirty="0"/>
              <a:t>Natural cries of Emotion such as pain, anger and joy might have been the source of natural sounds. By this route presumably, Ouch! Ouch came to have its painful connotations. And other interjections such as AH!, Ooh!, Wow!, Yuck! Are all produced with a sudden in take of breath.</a:t>
            </a:r>
          </a:p>
          <a:p>
            <a:r>
              <a:rPr lang="en-US" sz="2400" dirty="0"/>
              <a:t>The expressive noises that people make in emotional reactions contain sounds that are not otherwise used in speech production and consequently would seem to be rather unlikely candidates as  source sounds for language.</a:t>
            </a:r>
          </a:p>
        </p:txBody>
      </p:sp>
    </p:spTree>
    <p:extLst>
      <p:ext uri="{BB962C8B-B14F-4D97-AF65-F5344CB8AC3E}">
        <p14:creationId xmlns:p14="http://schemas.microsoft.com/office/powerpoint/2010/main" val="2709318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CD22F6-E115-4CF9-9EF5-FE44434621D2}"/>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3-The Social Interaction Source: </a:t>
            </a:r>
          </a:p>
        </p:txBody>
      </p:sp>
      <p:sp>
        <p:nvSpPr>
          <p:cNvPr id="3" name="Content Placeholder 2">
            <a:extLst>
              <a:ext uri="{FF2B5EF4-FFF2-40B4-BE49-F238E27FC236}">
                <a16:creationId xmlns="" xmlns:a16="http://schemas.microsoft.com/office/drawing/2014/main" id="{C466DB30-3B1B-45FB-A09B-8A96CFD4CE53}"/>
              </a:ext>
            </a:extLst>
          </p:cNvPr>
          <p:cNvSpPr>
            <a:spLocks noGrp="1"/>
          </p:cNvSpPr>
          <p:nvPr>
            <p:ph idx="1"/>
          </p:nvPr>
        </p:nvSpPr>
        <p:spPr/>
        <p:txBody>
          <a:bodyPr/>
          <a:lstStyle/>
          <a:p>
            <a:r>
              <a:rPr lang="en-US" sz="2400" dirty="0"/>
              <a:t>Another proposal involving the natural sounds has been called the “</a:t>
            </a:r>
            <a:r>
              <a:rPr lang="en-US" sz="2400" dirty="0" err="1"/>
              <a:t>yo</a:t>
            </a:r>
            <a:r>
              <a:rPr lang="en-US" sz="2400" dirty="0"/>
              <a:t>-he-ho” theory.</a:t>
            </a:r>
          </a:p>
          <a:p>
            <a:pPr marL="0" indent="0">
              <a:buNone/>
            </a:pPr>
            <a:r>
              <a:rPr lang="en-US" sz="2400" dirty="0"/>
              <a:t> </a:t>
            </a:r>
          </a:p>
          <a:p>
            <a:r>
              <a:rPr lang="en-US" sz="2400" dirty="0"/>
              <a:t>The idea is that the sounds of a person involved in a physical effort could be the source of our language, especially when physical effort involves a group of people and the interaction between them had to be coordinated.</a:t>
            </a:r>
          </a:p>
          <a:p>
            <a:endParaRPr lang="en-US" dirty="0"/>
          </a:p>
        </p:txBody>
      </p:sp>
    </p:spTree>
    <p:extLst>
      <p:ext uri="{BB962C8B-B14F-4D97-AF65-F5344CB8AC3E}">
        <p14:creationId xmlns:p14="http://schemas.microsoft.com/office/powerpoint/2010/main" val="108803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3BE5B2-F519-463B-9D92-BA90B77C0B8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3858B232-BD07-4389-B42B-2C6F1EE1F56A}"/>
              </a:ext>
            </a:extLst>
          </p:cNvPr>
          <p:cNvSpPr>
            <a:spLocks noGrp="1"/>
          </p:cNvSpPr>
          <p:nvPr>
            <p:ph idx="1"/>
          </p:nvPr>
        </p:nvSpPr>
        <p:spPr/>
        <p:txBody>
          <a:bodyPr/>
          <a:lstStyle/>
          <a:p>
            <a:r>
              <a:rPr lang="en-US" dirty="0"/>
              <a:t>So a group of early humans might develop a set of hums, grunts, groans and curses that were used when they were lifting and carrying large bits of trees or lifeless hairy mammoths.</a:t>
            </a:r>
          </a:p>
          <a:p>
            <a:r>
              <a:rPr lang="en-US" dirty="0"/>
              <a:t>The appeal of the “</a:t>
            </a:r>
            <a:r>
              <a:rPr lang="en-US" dirty="0" err="1"/>
              <a:t>yo</a:t>
            </a:r>
            <a:r>
              <a:rPr lang="en-US" dirty="0"/>
              <a:t>-he-ho” theory is that it places the development of human language in a social context, early humans must have lived in groups, if only because larger groups offered better protection from attacks.</a:t>
            </a:r>
          </a:p>
          <a:p>
            <a:r>
              <a:rPr lang="en-US" dirty="0"/>
              <a:t>And finally, we conclude that this theory doesn't answer our question regarding the origins of the sounds produced, apes and other primitives live in social groups and use grunts and social calls, but they don’t seem to have developed the capacity for speech.</a:t>
            </a:r>
          </a:p>
          <a:p>
            <a:r>
              <a:rPr lang="en-US" dirty="0"/>
              <a:t>    </a:t>
            </a:r>
          </a:p>
        </p:txBody>
      </p:sp>
    </p:spTree>
    <p:extLst>
      <p:ext uri="{BB962C8B-B14F-4D97-AF65-F5344CB8AC3E}">
        <p14:creationId xmlns:p14="http://schemas.microsoft.com/office/powerpoint/2010/main" val="18113931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100</TotalTime>
  <Words>662</Words>
  <Application>Microsoft Office PowerPoint</Application>
  <PresentationFormat>Custom</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vt:lpstr>
      <vt:lpstr>        The Origin of Language                  Part.1       BY.NADYA KHAIRY نادية خيري محمد سعيد- استاذ مساعد- قسم       اللغة الانكليزية                   </vt:lpstr>
      <vt:lpstr>The Sources of Language: </vt:lpstr>
      <vt:lpstr>1-The Divine Source: </vt:lpstr>
      <vt:lpstr>Experiments Carried out to discover the Origin of language: </vt:lpstr>
      <vt:lpstr>2-The natural sound source: </vt:lpstr>
      <vt:lpstr>The original sounds may have also come from Natural cries of emotion:</vt:lpstr>
      <vt:lpstr>3-The Social Interaction Source: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Origin of Language       BY.NADYA KHAIRY نادية خيري محمد سعيد- استاذ مساعد- قسم اللغة               الانكليزية                      </dc:title>
  <dc:creator>Layth</dc:creator>
  <cp:lastModifiedBy>مها</cp:lastModifiedBy>
  <cp:revision>16</cp:revision>
  <dcterms:created xsi:type="dcterms:W3CDTF">2018-02-01T13:51:56Z</dcterms:created>
  <dcterms:modified xsi:type="dcterms:W3CDTF">2018-02-05T18:16:49Z</dcterms:modified>
</cp:coreProperties>
</file>