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60" r:id="rId3"/>
    <p:sldId id="261" r:id="rId4"/>
    <p:sldId id="262" r:id="rId5"/>
    <p:sldId id="263" r:id="rId6"/>
    <p:sldId id="264" r:id="rId7"/>
    <p:sldId id="265" r:id="rId8"/>
    <p:sldId id="267"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r">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r">
              <a:defRPr b="0" i="0">
                <a:solidFill>
                  <a:schemeClr val="bg1">
                    <a:alpha val="60000"/>
                  </a:schemeClr>
                </a:solidFill>
              </a:defRPr>
            </a:lvl1pPr>
          </a:lstStyle>
          <a:p>
            <a:fld id="{5923F103-BC34-4FE4-A40E-EDDEECFDA5D0}" type="datetimeFigureOut">
              <a:rPr lang="en-US" dirty="0"/>
              <a:pPr/>
              <a:t>1/9/21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923A1CC3-2375-41D4-9E03-427CAF2A4C1A}" type="datetimeFigureOut">
              <a:rPr lang="en-US" dirty="0"/>
              <a:t>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a:t>انقر لتحرير نمط عنوان الشكل الرئيسي</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AFF16868-8199-4C2C-A5B1-63AEE139F88E}" type="datetimeFigureOut">
              <a:rPr lang="en-US" dirty="0"/>
              <a:t>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a:t>انقر لتحرير نمط عنوان الشكل الرئيسي</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AAD9FF7F-6988-44CC-821B-644E70CD2F73}" type="datetimeFigureOut">
              <a:rPr lang="en-US" dirty="0"/>
              <a:t>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r">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r">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5C12C299-16B2-4475-990D-751901EACC14}" type="datetimeFigureOut">
              <a:rPr lang="en-US" dirty="0"/>
              <a:t>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1/9/21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r">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r">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F34E6425-0181-43F2-84FC-787E803FD2F8}" type="datetimeFigureOut">
              <a:rPr lang="en-US" dirty="0"/>
              <a:t>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r">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76E86A4C-8E40-4F87-A4F0-01A0687C5742}" type="datetimeFigureOut">
              <a:rPr lang="en-US" dirty="0"/>
              <a:t>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r">
              <a:defRPr sz="36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a:t>انقر فوق الأيقونة لإضافة صورة</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35E72C73-2D91-4E12-BA25-F0AA0C03599B}" type="datetimeFigureOut">
              <a:rPr lang="en-US" dirty="0"/>
              <a:t>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1/9/21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r">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r"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E2C8931-9ADD-764E-89B6-3F040D2C6C9B}"/>
              </a:ext>
            </a:extLst>
          </p:cNvPr>
          <p:cNvSpPr>
            <a:spLocks noGrp="1"/>
          </p:cNvSpPr>
          <p:nvPr>
            <p:ph type="ctrTitle"/>
          </p:nvPr>
        </p:nvSpPr>
        <p:spPr/>
        <p:txBody>
          <a:bodyPr/>
          <a:lstStyle/>
          <a:p>
            <a:r>
              <a:rPr lang="ar-SA" dirty="0"/>
              <a:t>أ.م.د خالد احمد حسين </a:t>
            </a:r>
            <a:endParaRPr lang="ar-IQ" dirty="0"/>
          </a:p>
        </p:txBody>
      </p:sp>
      <p:sp>
        <p:nvSpPr>
          <p:cNvPr id="3" name="عنوان فرعي 2">
            <a:extLst>
              <a:ext uri="{FF2B5EF4-FFF2-40B4-BE49-F238E27FC236}">
                <a16:creationId xmlns:a16="http://schemas.microsoft.com/office/drawing/2014/main" id="{4A8BDB81-1CCE-6644-8404-C0EEE8F3D1BA}"/>
              </a:ext>
            </a:extLst>
          </p:cNvPr>
          <p:cNvSpPr>
            <a:spLocks noGrp="1"/>
          </p:cNvSpPr>
          <p:nvPr>
            <p:ph type="subTitle" idx="1"/>
          </p:nvPr>
        </p:nvSpPr>
        <p:spPr/>
        <p:txBody>
          <a:bodyPr/>
          <a:lstStyle/>
          <a:p>
            <a:r>
              <a:rPr lang="ar-SA" sz="2200" dirty="0">
                <a:solidFill>
                  <a:schemeClr val="bg1"/>
                </a:solidFill>
              </a:rPr>
              <a:t>السيرة النبوية</a:t>
            </a:r>
            <a:r>
              <a:rPr lang="ar-SA" dirty="0"/>
              <a:t> </a:t>
            </a:r>
            <a:endParaRPr lang="ar-IQ" dirty="0"/>
          </a:p>
        </p:txBody>
      </p:sp>
    </p:spTree>
    <p:extLst>
      <p:ext uri="{BB962C8B-B14F-4D97-AF65-F5344CB8AC3E}">
        <p14:creationId xmlns:p14="http://schemas.microsoft.com/office/powerpoint/2010/main" val="2508086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024362F-F7B5-634E-9B84-649A8A747807}"/>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D5973428-6E91-7C4A-B5A1-9412DD7EBEB6}"/>
              </a:ext>
            </a:extLst>
          </p:cNvPr>
          <p:cNvSpPr>
            <a:spLocks noGrp="1"/>
          </p:cNvSpPr>
          <p:nvPr>
            <p:ph idx="1"/>
          </p:nvPr>
        </p:nvSpPr>
        <p:spPr/>
        <p:txBody>
          <a:bodyPr/>
          <a:lstStyle/>
          <a:p>
            <a:pPr rtl="1"/>
            <a:r>
              <a:rPr lang="ar-IQ" b="1" i="0">
                <a:effectLst/>
                <a:latin typeface=".SFUI-Semibold"/>
              </a:rPr>
              <a:t>أ-السيرة النبوية ومكانتها في الإسلام:</a:t>
            </a:r>
            <a:endParaRPr lang="ar-IQ">
              <a:effectLst/>
              <a:latin typeface=".SF UI"/>
            </a:endParaRPr>
          </a:p>
          <a:p>
            <a:pPr rtl="1"/>
            <a:r>
              <a:rPr lang="ar-IQ" b="0" i="0">
                <a:effectLst/>
                <a:latin typeface=".SFUI-Regular"/>
              </a:rPr>
              <a:t>ان السيرة النبوية الشريفة ،هي التي اقامت مباني هذا الدين على قواعده الايمانية ،ورسمت تعاليم الإسلام في الواقع سلوكًا وتعاملا ،حيث اقامت المجتمع الفاضل ، والحياة الإنسانية ونهجها الفريد نحو الحياة المرضية التي أرادها الله تعالى.</a:t>
            </a:r>
            <a:endParaRPr lang="ar-IQ">
              <a:effectLst/>
              <a:latin typeface=".SF UI"/>
            </a:endParaRPr>
          </a:p>
          <a:p>
            <a:pPr rtl="1"/>
            <a:r>
              <a:rPr lang="ar-IQ" b="1" i="0">
                <a:effectLst/>
                <a:latin typeface=".SFUI-Semibold"/>
              </a:rPr>
              <a:t>ب- مصادر دراستها</a:t>
            </a:r>
            <a:r>
              <a:rPr lang="ar-IQ" b="0" i="0">
                <a:effectLst/>
                <a:latin typeface=".SFUI-Regular"/>
              </a:rPr>
              <a:t> :</a:t>
            </a:r>
            <a:endParaRPr lang="ar-IQ">
              <a:effectLst/>
              <a:latin typeface=".SF UI"/>
            </a:endParaRPr>
          </a:p>
          <a:p>
            <a:pPr rtl="1"/>
            <a:r>
              <a:rPr lang="ar-IQ" b="0" i="0">
                <a:effectLst/>
                <a:latin typeface=".SFUI-Regular"/>
              </a:rPr>
              <a:t>تأتي كتابة السيرة النبوية ،من حيث الترتيب الزمني في الدرجة الثانية بالنسبة لكتابة السنة النبوية ،فلا جرم أن كتابة السنة ، أي الحديث  النبوي ، كانت اسبق من السيرة النبوية عمومًا ،اذ السنة بدات كتابتها ،كما هو معلوم ، في حياة الرسول (صلى الله عليه وسلم) بأمر منه عليه الصلاة والسلام ، بعد أن اطمأن الى أن أصحابه قد تنبهوا للفارق الكبير بين أسلوبي القرآن المعجز والحديث النبوي البليغ ،فلن يقعوا في لبس بينهما.</a:t>
            </a:r>
            <a:endParaRPr lang="ar-IQ">
              <a:effectLst/>
              <a:latin typeface=".SF UI"/>
            </a:endParaRPr>
          </a:p>
        </p:txBody>
      </p:sp>
    </p:spTree>
    <p:extLst>
      <p:ext uri="{BB962C8B-B14F-4D97-AF65-F5344CB8AC3E}">
        <p14:creationId xmlns:p14="http://schemas.microsoft.com/office/powerpoint/2010/main" val="234550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666C6E6-00E0-6544-9089-F370D295E4FE}"/>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F4C3B48D-63B3-374F-99E9-6801B781A190}"/>
              </a:ext>
            </a:extLst>
          </p:cNvPr>
          <p:cNvSpPr>
            <a:spLocks noGrp="1"/>
          </p:cNvSpPr>
          <p:nvPr>
            <p:ph idx="1"/>
          </p:nvPr>
        </p:nvSpPr>
        <p:spPr/>
        <p:txBody>
          <a:bodyPr/>
          <a:lstStyle/>
          <a:p>
            <a:r>
              <a:rPr lang="ar-IQ"/>
              <a:t>اما كتابة حياة الرسول  (عليه الصلاة والسلام) ومغازيه  ، فقد جاء ذلك متأخر عن البدء بكتابة السنة ، وان كان الصحابة يهتمون بنقل سيرته ومغازيه شفويا …تعُد مصادر السيرة النبوية التي اعتمدها سائر الكتاب على أختلاف طبقاتها تندرج في المصادر التالية :١-كتاب الله تعالى ، فهو المعتمد الأول في معرفة الملامح العامة لحياة النبي (صلى الله عليه وسلم) وفي الإطلاع على المراحل الاجمالية لسيرته الشريفة ، بقطع النظر عن أسلوب القرآن الكريم في بيان ذلك .٢-كتب السنة النبوية ،وهي التي كتبها أئمة الحديث المعروفون بصدقهم وأمانتهم ، كالكتب الستة وموطأ الإمام مالك ومسند الامام أحمد وغيرهم ،وان كانت عناية هذه الكتب الأولى إنما تنصرف الى اقوال رسول الله وافعاله  من حيث أنها مصدر تشريع ،لا من حيث تاريخ يدون ، ولذا رتب احاديث كثيرة من هذه الكتب على الأبواب الفقهية  ورتب بعضها على أسماء الصحابة الذين رووا هذه الاحاديث ،ولم يراع فيها التتابع الزمني للاحداث .</a:t>
            </a:r>
          </a:p>
        </p:txBody>
      </p:sp>
    </p:spTree>
    <p:extLst>
      <p:ext uri="{BB962C8B-B14F-4D97-AF65-F5344CB8AC3E}">
        <p14:creationId xmlns:p14="http://schemas.microsoft.com/office/powerpoint/2010/main" val="3574504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4B8E7EF-3647-4740-A377-633DC14610C4}"/>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E3D70BBE-F311-EB43-A91C-A1750D93B987}"/>
              </a:ext>
            </a:extLst>
          </p:cNvPr>
          <p:cNvSpPr>
            <a:spLocks noGrp="1"/>
          </p:cNvSpPr>
          <p:nvPr>
            <p:ph idx="1"/>
          </p:nvPr>
        </p:nvSpPr>
        <p:spPr/>
        <p:txBody>
          <a:bodyPr/>
          <a:lstStyle/>
          <a:p>
            <a:r>
              <a:rPr lang="ar-IQ"/>
              <a:t>٣- الرواة الذين اهتموا بسيرة النبي (صلى الله عليه وسلم) وحياته عموما  ،   ولعل  اول من اهتم  بكتابة سيرته سيرته جماعة هم :(أبان بن عثمان ، وعروة بن الزبير،  وشرحبيل بن سعد ، و وهب بن منبه ، و عبدالله بن ابي بكر بن محمد بن حزم ، وعاصم بن عمر بن قتادة ، ومحمد بن مسلم الزهري ، وموسى بن عُقبة  ومعمر بن راشد  ، ومحمد الواقدي).غير أن جميع ما كتبه هؤلاء قد باد وتلف مع الزمن ، فلم يصل الينا منه شيء ، ولم يبقى منه الا بقايا متناثرة ،. روى بعضها الطبري ، ويقال ان بعضها الاخر محفوظ فيها مدينة هايدلبرج بالمانية ، ولكن جاء في الطبقة التي تلي هؤلاء (محمد بن اسحق ) ثم  (أبا محمد عبدالملك المعروف بابن هشام) الذي جمع السيرة  من المغازي المعروفة (السيرة النبوية لابن هشام)التي كانت تهذيبا لسيرة ابن إسحاق وشرحها.</a:t>
            </a:r>
          </a:p>
        </p:txBody>
      </p:sp>
    </p:spTree>
    <p:extLst>
      <p:ext uri="{BB962C8B-B14F-4D97-AF65-F5344CB8AC3E}">
        <p14:creationId xmlns:p14="http://schemas.microsoft.com/office/powerpoint/2010/main" val="254738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C149B5-34C2-D446-89EB-9EB5DAB50A1D}"/>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A6BFA60F-D092-4D4F-95F5-36DACB4753EE}"/>
              </a:ext>
            </a:extLst>
          </p:cNvPr>
          <p:cNvSpPr>
            <a:spLocks noGrp="1"/>
          </p:cNvSpPr>
          <p:nvPr>
            <p:ph idx="1"/>
          </p:nvPr>
        </p:nvSpPr>
        <p:spPr/>
        <p:txBody>
          <a:bodyPr/>
          <a:lstStyle/>
          <a:p>
            <a:pPr rtl="1"/>
            <a:r>
              <a:rPr lang="ar-IQ" b="1" i="0">
                <a:effectLst/>
                <a:latin typeface=".SFUI-Semibold"/>
              </a:rPr>
              <a:t>١-نسبه ومولده ورضاعته (صلى الله عليه وسلم) :</a:t>
            </a:r>
            <a:endParaRPr lang="ar-IQ">
              <a:effectLst/>
              <a:latin typeface=".SF UI"/>
            </a:endParaRPr>
          </a:p>
          <a:p>
            <a:pPr rtl="1"/>
            <a:r>
              <a:rPr lang="ar-IQ" b="1" i="0">
                <a:effectLst/>
                <a:latin typeface=".SFUI-Semibold"/>
              </a:rPr>
              <a:t>أ- نسبه (صلى الله عليه وسلم</a:t>
            </a:r>
            <a:r>
              <a:rPr lang="ar-IQ" b="0" i="0">
                <a:effectLst/>
                <a:latin typeface=".SFUI-Regular"/>
              </a:rPr>
              <a:t>) ، فهو محمد بن عبدالله بن عبد المطلب ، ويدعى شيبة الحمد ، ابن هاشم بن عبد مناف واسمه المغيرة ، أبن قصي ويسمى زيداً ، ابن كلاب بن مرة بن كعب بن لؤي بن غالب بن فهر بن مالك بن النضر بن كنانة بن خزيمة بن مدركة بن إلياس بن مضر بن نزار بن معدّ بن عدنان .</a:t>
            </a:r>
            <a:endParaRPr lang="ar-IQ">
              <a:effectLst/>
              <a:latin typeface=".SF UI"/>
            </a:endParaRPr>
          </a:p>
          <a:p>
            <a:pPr rtl="1"/>
            <a:r>
              <a:rPr lang="ar-IQ" b="0" i="0">
                <a:effectLst/>
                <a:latin typeface=".SFUI-Regular"/>
              </a:rPr>
              <a:t>فهذا القدر المتفق عليه من نسبه ( صلى الله عليه وسلم) ، وإن الله تعالى قد اختاره من أزكى القبائل وأفضل البطون وأطهر الأصلاب ، فقد روي عن رسول الله ( صلى الله عليه وسلم) أنه قال:((إن الله اصطفى كنانة من ولد إسماعيل وصطفى قريشا ً من كنانة وصطفى هاشماً من قريش وصطفاني من بني هاشم)).</a:t>
            </a:r>
            <a:endParaRPr lang="ar-IQ">
              <a:effectLst/>
              <a:latin typeface=".SF UI"/>
            </a:endParaRPr>
          </a:p>
        </p:txBody>
      </p:sp>
    </p:spTree>
    <p:extLst>
      <p:ext uri="{BB962C8B-B14F-4D97-AF65-F5344CB8AC3E}">
        <p14:creationId xmlns:p14="http://schemas.microsoft.com/office/powerpoint/2010/main" val="1465617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D5657BC-7915-0F46-8DB4-55284A649AE2}"/>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64EF2FFE-312B-FE40-B910-E43B955380BD}"/>
              </a:ext>
            </a:extLst>
          </p:cNvPr>
          <p:cNvSpPr>
            <a:spLocks noGrp="1"/>
          </p:cNvSpPr>
          <p:nvPr>
            <p:ph idx="1"/>
          </p:nvPr>
        </p:nvSpPr>
        <p:spPr/>
        <p:txBody>
          <a:bodyPr>
            <a:normAutofit fontScale="92500" lnSpcReduction="20000"/>
          </a:bodyPr>
          <a:lstStyle/>
          <a:p>
            <a:pPr rtl="1"/>
            <a:r>
              <a:rPr lang="ar-IQ" b="1" i="0">
                <a:effectLst/>
                <a:latin typeface=".SFUI-Semibold"/>
              </a:rPr>
              <a:t>ب- ولادته (صلى الله عليه وسلم</a:t>
            </a:r>
            <a:r>
              <a:rPr lang="ar-IQ" b="0" i="0">
                <a:effectLst/>
                <a:latin typeface=".SFUI-Regular"/>
              </a:rPr>
              <a:t>) ،  نص المؤرخون على ان ولادته (عليه الصلاة والسلام) كانت في مكة ، عام الفيل  وذلك قبل بعثته باربعين سنة.</a:t>
            </a:r>
            <a:endParaRPr lang="ar-IQ">
              <a:effectLst/>
              <a:latin typeface=".SF UI"/>
            </a:endParaRPr>
          </a:p>
          <a:p>
            <a:pPr rtl="1"/>
            <a:r>
              <a:rPr lang="ar-IQ" b="0" i="0">
                <a:effectLst/>
                <a:latin typeface=".SFUI-Regular"/>
              </a:rPr>
              <a:t>وكانت على الأرجح يوم الاثنين  لاثنتي عشرة ليلة خلت من ربيع الأول.</a:t>
            </a:r>
            <a:endParaRPr lang="ar-IQ">
              <a:effectLst/>
              <a:latin typeface=".SF UI"/>
            </a:endParaRPr>
          </a:p>
          <a:p>
            <a:pPr rtl="1"/>
            <a:r>
              <a:rPr lang="ar-IQ" b="0" i="0">
                <a:effectLst/>
                <a:latin typeface=".SFUI-Regular"/>
              </a:rPr>
              <a:t>والمشهور عند الأمامية:انه ولد يوم  الجمعة في السابع عشر من شهر ربيع الأول ، ونقل العلامة المجلسي اتفاق الامامية على ذلك .</a:t>
            </a:r>
            <a:endParaRPr lang="ar-IQ">
              <a:effectLst/>
              <a:latin typeface=".SF UI"/>
            </a:endParaRPr>
          </a:p>
          <a:p>
            <a:pPr rtl="1"/>
            <a:r>
              <a:rPr lang="ar-IQ" b="0" i="0">
                <a:effectLst/>
                <a:latin typeface=".SFUI-Regular"/>
              </a:rPr>
              <a:t>الإرهاصات التي حدثت عند المولد:</a:t>
            </a:r>
            <a:endParaRPr lang="ar-IQ">
              <a:effectLst/>
              <a:latin typeface=".SF UI"/>
            </a:endParaRPr>
          </a:p>
          <a:p>
            <a:pPr rtl="1"/>
            <a:r>
              <a:rPr lang="ar-IQ" b="0" i="0">
                <a:effectLst/>
                <a:latin typeface=".SFUI-Regular"/>
              </a:rPr>
              <a:t>١-رجمت الشياطين.</a:t>
            </a:r>
            <a:endParaRPr lang="ar-IQ">
              <a:effectLst/>
              <a:latin typeface=".SF UI"/>
            </a:endParaRPr>
          </a:p>
          <a:p>
            <a:pPr rtl="1"/>
            <a:r>
              <a:rPr lang="ar-IQ" b="0" i="0">
                <a:effectLst/>
                <a:latin typeface=".SFUI-Regular"/>
              </a:rPr>
              <a:t>٢-وانقضُّت الكواكب.</a:t>
            </a:r>
            <a:endParaRPr lang="ar-IQ">
              <a:effectLst/>
              <a:latin typeface=".SF UI"/>
            </a:endParaRPr>
          </a:p>
          <a:p>
            <a:pPr rtl="1"/>
            <a:r>
              <a:rPr lang="ar-IQ" b="0" i="0">
                <a:effectLst/>
                <a:latin typeface=".SFUI-Regular"/>
              </a:rPr>
              <a:t>٣-وزُلزل إيران كسرى ، فسقطت منه ثلاث عشرة شُرفة.</a:t>
            </a:r>
            <a:endParaRPr lang="ar-IQ">
              <a:effectLst/>
              <a:latin typeface=".SF UI"/>
            </a:endParaRPr>
          </a:p>
          <a:p>
            <a:pPr rtl="1"/>
            <a:r>
              <a:rPr lang="ar-IQ" b="0" i="0">
                <a:effectLst/>
                <a:latin typeface=".SFUI-Regular"/>
              </a:rPr>
              <a:t>٤-وخُمدت نار المجوس.</a:t>
            </a:r>
            <a:endParaRPr lang="ar-IQ">
              <a:effectLst/>
              <a:latin typeface=".SF UI"/>
            </a:endParaRPr>
          </a:p>
          <a:p>
            <a:pPr rtl="1"/>
            <a:r>
              <a:rPr lang="ar-IQ" b="0" i="0">
                <a:effectLst/>
                <a:latin typeface=".SFUI-Regular"/>
              </a:rPr>
              <a:t>٥-وسطع نور ما بين المشرق والمغرب.</a:t>
            </a:r>
            <a:endParaRPr lang="ar-IQ">
              <a:effectLst/>
              <a:latin typeface=".SF UI"/>
            </a:endParaRPr>
          </a:p>
        </p:txBody>
      </p:sp>
    </p:spTree>
    <p:extLst>
      <p:ext uri="{BB962C8B-B14F-4D97-AF65-F5344CB8AC3E}">
        <p14:creationId xmlns:p14="http://schemas.microsoft.com/office/powerpoint/2010/main" val="2022920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018081-4FFE-3844-A333-CB45308991F5}"/>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0FAAEC62-F119-574F-A29E-2F3F04427575}"/>
              </a:ext>
            </a:extLst>
          </p:cNvPr>
          <p:cNvSpPr>
            <a:spLocks noGrp="1"/>
          </p:cNvSpPr>
          <p:nvPr>
            <p:ph idx="1"/>
          </p:nvPr>
        </p:nvSpPr>
        <p:spPr/>
        <p:txBody>
          <a:bodyPr/>
          <a:lstStyle/>
          <a:p>
            <a:pPr rtl="1"/>
            <a:r>
              <a:rPr lang="ar-IQ" b="1" i="0">
                <a:effectLst/>
                <a:latin typeface=".SFUI-Semibold"/>
              </a:rPr>
              <a:t>ج- رضاعته </a:t>
            </a:r>
            <a:r>
              <a:rPr lang="ar-IQ" b="0" i="0">
                <a:effectLst/>
                <a:latin typeface=".SFUI-Regular"/>
              </a:rPr>
              <a:t>،</a:t>
            </a:r>
            <a:r>
              <a:rPr lang="ar-IQ" b="1" i="0">
                <a:effectLst/>
                <a:latin typeface=".SFUI-Semibold"/>
              </a:rPr>
              <a:t>( صلى الله عليه وسلم) ، </a:t>
            </a:r>
            <a:r>
              <a:rPr lang="ar-IQ" b="0" i="0">
                <a:effectLst/>
                <a:latin typeface=".SFUI-Regular"/>
              </a:rPr>
              <a:t>بعد ولادته أرسلت أمه امنة إلى جده عبد المطلب ،تخُبره انهُ قد وُلِد لك غلام فَأتِه فأنظر إليه ، فأتاه فنظر أليه ، ففرح به عبد المطلب فرحًا شديدًا ، ونظر اليه فأعجبه ، ونزل من نفسه منزلة عظيمة ، فجعل يقول:ليكوننَّ لأبني هذا شأن ٌ  ، ثم حمله بين يديه ونطلق به نحو الكعبة ؛ فقام يدعو الله ويشكره على ما أعطاه.</a:t>
            </a:r>
            <a:endParaRPr lang="ar-IQ">
              <a:effectLst/>
              <a:latin typeface=".SF UI"/>
            </a:endParaRPr>
          </a:p>
          <a:p>
            <a:pPr rtl="1"/>
            <a:r>
              <a:rPr lang="ar-IQ" b="0" i="0">
                <a:effectLst/>
                <a:latin typeface=".SFUI-Regular"/>
              </a:rPr>
              <a:t>وكان من عادة الاشراف من أهل مكة  أن يبعثوا بأطفالهم الى البادية ، يقضون فيها مدَّة الرَّضاع في حضانة المراضع من نساء البدو ، حيث يرون ان بذلك ينشأ أطفالهم:</a:t>
            </a:r>
            <a:endParaRPr lang="ar-IQ">
              <a:effectLst/>
              <a:latin typeface=".SF UI"/>
            </a:endParaRPr>
          </a:p>
          <a:p>
            <a:pPr rtl="1"/>
            <a:r>
              <a:rPr lang="ar-IQ" b="0" i="0">
                <a:effectLst/>
                <a:latin typeface=".SFUI-Regular"/>
              </a:rPr>
              <a:t>١-أصح ابداناً ، لأنهم يعيشون في الهواء الطلق ، ويواجهون مصاعب الطبيعة ، فتصير لديهم مناعة طبيعية تجاه مختلف التغيرات ، وفي مختلف الظروف.</a:t>
            </a:r>
            <a:endParaRPr lang="ar-IQ">
              <a:effectLst/>
              <a:latin typeface=".SF UI"/>
            </a:endParaRPr>
          </a:p>
          <a:p>
            <a:pPr rtl="1"/>
            <a:r>
              <a:rPr lang="ar-IQ" b="0" i="0">
                <a:effectLst/>
                <a:latin typeface=".SFUI-Regular"/>
              </a:rPr>
              <a:t>٢-أفصح لسانًا ، وحيث يقل اختلاطهم بأهل الأقطار الأخرى على عكس سكان المدن.</a:t>
            </a:r>
            <a:endParaRPr lang="ar-IQ">
              <a:effectLst/>
              <a:latin typeface=".SF UI"/>
            </a:endParaRPr>
          </a:p>
          <a:p>
            <a:pPr rtl="1"/>
            <a:r>
              <a:rPr lang="ar-IQ" b="0" i="0">
                <a:effectLst/>
                <a:latin typeface=".SFUI-Regular"/>
              </a:rPr>
              <a:t>٣-أصفى فكرًا وقريحة ٌ ، حيث يبتعد الانسان حينئذ عن هموم المدينة وعن علاقاتها المعقدة والمرهقة .</a:t>
            </a:r>
            <a:endParaRPr lang="ar-IQ">
              <a:effectLst/>
              <a:latin typeface=".SF UI"/>
            </a:endParaRPr>
          </a:p>
        </p:txBody>
      </p:sp>
    </p:spTree>
    <p:extLst>
      <p:ext uri="{BB962C8B-B14F-4D97-AF65-F5344CB8AC3E}">
        <p14:creationId xmlns:p14="http://schemas.microsoft.com/office/powerpoint/2010/main" val="603670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9C16690-0968-C349-885A-0CFEE703304A}"/>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74CAAD18-F8FE-CF4B-9C94-ECC900C96916}"/>
              </a:ext>
            </a:extLst>
          </p:cNvPr>
          <p:cNvSpPr>
            <a:spLocks noGrp="1"/>
          </p:cNvSpPr>
          <p:nvPr>
            <p:ph idx="1"/>
          </p:nvPr>
        </p:nvSpPr>
        <p:spPr/>
        <p:txBody>
          <a:bodyPr>
            <a:normAutofit lnSpcReduction="10000"/>
          </a:bodyPr>
          <a:lstStyle/>
          <a:p>
            <a:r>
              <a:rPr lang="ar-IQ"/>
              <a:t>ولهذا ألتمس عبد المطلب لرسول الله الرَّضعاء ، وبعد أن ارضعته أمه يومين او ثلاثة ،أرضعته ثويبة مولاة ابي لهب بلبن أبنها مروح أيامًا ،  ثم  قدمت حليمة بنت ابي ذؤيب السعدية مكة مع زوجها وأبن لها صغير ترضعه في نسوة من بني سعد بن بكر بن هوازن تلتمس الرُّضعاء في حال تدل على شدة الفقر والجدب في بادية بني سعد ، وكان طفلها لا يكف عن الصراخ لحضة واحدة من شدة ما به من جوع.وكانت المراضع يبحثن أول ما يبحثن عن ذوي الإباء ، من أبناء الأغنياء والسادة ، طمعًا فيما ينالهنَّ من بر الآباء وعطائهم ، أما يتامى الأطفال ، ولا سيما الفقراء منهم ، فلم يكونوا في موضع الرغبة من هؤلاء المراضع.وكان رسول الله (صلى الله عليه وسلم) قد ولد يتيمًا ، ليس له إلا جده عبد المطلب وأمه آمنة ، فلم تكن حاله تلك ، مما يُغري به المراضع من نساء البادية.تحدثت حليمة السعدية عن كيفية قدومهما مكة وأخذها لرسول الله (صلى الله عليه وسلم)، وما رافق ذلك من بركات ومعجزات ، كما ذكر ذلك أبن هشام في السيرة .تقول حليمة السعدية:((قدمنا مكة نلتمس الرضعاء ،فما من امرأة إلا وقد عُرض عليها رسول الله (صلى الله عليه وسلم) فتأباه اذا قيل لها إنه يتيم ، وكذلك  أنا ، إنما كنا نرجوا المعروف من ابي الصبي ، فكنا نقول :يتيم ! وما عسى ان تصنع أُمه وجده فكنا نكرهه لذلك ، فما بقيت أمرآة قدمت معي إلا أخذت رضيعًا غيري ، فلما أجمعنا الانطلاق قلت لزوجي:والله اني لأكره ان أرجع من بين صواحبي ولم آخذ رضيعًا والله لاذهبنَّ إلى ذلك اليتيم فلآخنَّه ، قال زوجي:لا عليك إن تفعلي ، عسى الله أن يجعل فيه بركة</a:t>
            </a:r>
          </a:p>
        </p:txBody>
      </p:sp>
    </p:spTree>
    <p:extLst>
      <p:ext uri="{BB962C8B-B14F-4D97-AF65-F5344CB8AC3E}">
        <p14:creationId xmlns:p14="http://schemas.microsoft.com/office/powerpoint/2010/main" val="490799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6952711-A22A-3749-933C-1B0755B058CB}"/>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71BA3543-D20C-4344-9D3E-659FA9073B96}"/>
              </a:ext>
            </a:extLst>
          </p:cNvPr>
          <p:cNvSpPr>
            <a:spLocks noGrp="1"/>
          </p:cNvSpPr>
          <p:nvPr>
            <p:ph idx="1"/>
          </p:nvPr>
        </p:nvSpPr>
        <p:spPr/>
        <p:txBody>
          <a:bodyPr/>
          <a:lstStyle/>
          <a:p>
            <a:r>
              <a:rPr lang="ar-IQ"/>
              <a:t>قالت حليمة:  فذهبت اليه فأخذته ، وما حملني على أخذه ، إلا اني لم أجد غيره.قالت:فلما اخذته رجعت  به إلى رحلي ، فلما وضعته في حِجري ، أقبل على ثدياي بما شاء من لبن ، فشرب حتى روى ، وشرب معه أخوه حتى روى ، ثم ناما وما كنَّا ننام معه قبل ذلك …فبتنا بخير ليلة وحين أصبحنا قال زوجي: تعلمي والله يا حليمة لقد أخذت نسمة مباركة قالت : والله إني لأرجو ذلك)).وتُقبل حليمة إلى بادية بني سعد ، وترى من بركة هذا اليتيم ما لم يكن يخطر ببال ، خيرٌ يدرٌ عليها من كل ناحية ، وبركات تحل عندها في كل شيء ، ظل عندها عامين كاملين حتى اتمت مدة رضاعه ، وأصبحت ولا بدَّ لها أن تعود به الى امه ، فجاءت به إليها ، إليها ، وهي أشد ما تكون رغبة في بقائه معها.تقول حليمة:فقدمنا به على امه ونحن أحرص شيء على مكثه فينا ، لِما كنا نرى من بركته ؛فكلَّمنا أمه وقلت لها:((لو تركت ابني عندي حتى يغلط فإني أخشى عليه وباء مكة ، فلم نزل بها حتى ردته معنا))؛وكانت حليمة شديدة الرعاية لرسول الله (صلى الله عليه وسلم)شديدة العناية به ، والخوف عليه ، وكانت تحوطه من رعايتها ، وعنايتها ،بأكثر مما تحوط به أولادها. وظل رسول الله (صلى الله عليه وسلم)يحفظ لها هذا الجميل دائما.</a:t>
            </a:r>
          </a:p>
        </p:txBody>
      </p:sp>
    </p:spTree>
    <p:extLst>
      <p:ext uri="{BB962C8B-B14F-4D97-AF65-F5344CB8AC3E}">
        <p14:creationId xmlns:p14="http://schemas.microsoft.com/office/powerpoint/2010/main" val="1171128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جلس إدارة أيون">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9</Slides>
  <Notes>0</Notes>
  <HiddenSlides>0</HiddenSlide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مجلس إدارة أيون</vt:lpstr>
      <vt:lpstr>أ.م.د خالد احمد حسين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أ.م.د خالد احمد حسين </dc:title>
  <dc:creator>dr.khalid ahmed</dc:creator>
  <cp:lastModifiedBy>dr.khalid ahmed</cp:lastModifiedBy>
  <cp:revision>1</cp:revision>
  <dcterms:created xsi:type="dcterms:W3CDTF">2021-01-09T20:14:57Z</dcterms:created>
  <dcterms:modified xsi:type="dcterms:W3CDTF">2021-01-09T20:21:49Z</dcterms:modified>
</cp:coreProperties>
</file>