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3772" autoAdjust="0"/>
  </p:normalViewPr>
  <p:slideViewPr>
    <p:cSldViewPr>
      <p:cViewPr>
        <p:scale>
          <a:sx n="100" d="100"/>
          <a:sy n="100" d="100"/>
        </p:scale>
        <p:origin x="-1152"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34EDD6B2-9315-4D85-8C6B-E7D67379BFB4}" type="datetimeFigureOut">
              <a:rPr lang="en-US" smtClean="0"/>
              <a:t>5/4/2021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CC1890A-A9A6-455C-B5E7-4723E1F7F2B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34EDD6B2-9315-4D85-8C6B-E7D67379BFB4}"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C1890A-A9A6-455C-B5E7-4723E1F7F2B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34EDD6B2-9315-4D85-8C6B-E7D67379BFB4}"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C1890A-A9A6-455C-B5E7-4723E1F7F2B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34EDD6B2-9315-4D85-8C6B-E7D67379BFB4}"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C1890A-A9A6-455C-B5E7-4723E1F7F2B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34EDD6B2-9315-4D85-8C6B-E7D67379BFB4}"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C1890A-A9A6-455C-B5E7-4723E1F7F2B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34EDD6B2-9315-4D85-8C6B-E7D67379BFB4}" type="datetimeFigureOut">
              <a:rPr lang="en-US" smtClean="0"/>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C1890A-A9A6-455C-B5E7-4723E1F7F2B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34EDD6B2-9315-4D85-8C6B-E7D67379BFB4}" type="datetimeFigureOut">
              <a:rPr lang="en-US" smtClean="0"/>
              <a:t>5/4/2021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C1890A-A9A6-455C-B5E7-4723E1F7F2B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34EDD6B2-9315-4D85-8C6B-E7D67379BFB4}" type="datetimeFigureOut">
              <a:rPr lang="en-US" smtClean="0"/>
              <a:t>5/4/2021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C1890A-A9A6-455C-B5E7-4723E1F7F2B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EDD6B2-9315-4D85-8C6B-E7D67379BFB4}" type="datetimeFigureOut">
              <a:rPr lang="en-US" smtClean="0"/>
              <a:t>5/4/2021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C1890A-A9A6-455C-B5E7-4723E1F7F2B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34EDD6B2-9315-4D85-8C6B-E7D67379BFB4}" type="datetimeFigureOut">
              <a:rPr lang="en-US" smtClean="0"/>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C1890A-A9A6-455C-B5E7-4723E1F7F2B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34EDD6B2-9315-4D85-8C6B-E7D67379BFB4}" type="datetimeFigureOut">
              <a:rPr lang="en-US" smtClean="0"/>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CC1890A-A9A6-455C-B5E7-4723E1F7F2BC}"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4EDD6B2-9315-4D85-8C6B-E7D67379BFB4}" type="datetimeFigureOut">
              <a:rPr lang="en-US" smtClean="0"/>
              <a:t>5/4/2021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CC1890A-A9A6-455C-B5E7-4723E1F7F2BC}"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332656"/>
            <a:ext cx="7851648" cy="720080"/>
          </a:xfrm>
        </p:spPr>
        <p:txBody>
          <a:bodyPr>
            <a:normAutofit/>
          </a:bodyPr>
          <a:lstStyle/>
          <a:p>
            <a:pPr algn="ctr"/>
            <a:r>
              <a:rPr lang="ar-IQ" sz="3600" dirty="0" smtClean="0"/>
              <a:t>المحاضرة الاولى  الاهداف</a:t>
            </a:r>
            <a:endParaRPr lang="en-US" sz="3600" dirty="0"/>
          </a:p>
        </p:txBody>
      </p:sp>
      <p:sp>
        <p:nvSpPr>
          <p:cNvPr id="3" name="عنوان فرعي 2"/>
          <p:cNvSpPr>
            <a:spLocks noGrp="1"/>
          </p:cNvSpPr>
          <p:nvPr>
            <p:ph type="subTitle" idx="1"/>
          </p:nvPr>
        </p:nvSpPr>
        <p:spPr>
          <a:xfrm>
            <a:off x="533400" y="1412776"/>
            <a:ext cx="7854696" cy="4968552"/>
          </a:xfrm>
        </p:spPr>
        <p:txBody>
          <a:bodyPr>
            <a:normAutofit fontScale="55000" lnSpcReduction="20000"/>
          </a:bodyPr>
          <a:lstStyle/>
          <a:p>
            <a:pPr algn="just" rtl="1"/>
            <a:r>
              <a:rPr lang="ar-IQ" dirty="0"/>
              <a:t>هي المحصلة النهائية للعملية التربوية والغاية المبتغاة التي انشئت من اجلها المدرسة والمصدر الذي يوجه الانشطة التعليمية المقصودة لتحقيق النتائج المرغوب فيها.</a:t>
            </a:r>
          </a:p>
          <a:p>
            <a:pPr algn="just" rtl="1"/>
            <a:r>
              <a:rPr lang="ar-IQ" dirty="0"/>
              <a:t>-	مصادر اشتقاق الاهداف التربوية :</a:t>
            </a:r>
          </a:p>
          <a:p>
            <a:pPr algn="just" rtl="1"/>
            <a:r>
              <a:rPr lang="ar-IQ" dirty="0"/>
              <a:t>1- الدولة : وهي مصدر مهم فالأهداف التربوية غالباً ما تنبثق من سياسة الدولة وثقافتها وفلسفتها .</a:t>
            </a:r>
          </a:p>
          <a:p>
            <a:pPr algn="just" rtl="1"/>
            <a:r>
              <a:rPr lang="ar-IQ" dirty="0"/>
              <a:t>2- الطلبة : ان النتيجة النهائية لعملية التعلم هو احداث تغيير في سلوك الطلبة ولتحقيق ذلك ينبغي معرفة خصائص الطلبة من حاجات وقدرات ومهارات وميول واتجاهات وعدها مصدراً رئيساً لاشتقاق الاهداف .</a:t>
            </a:r>
          </a:p>
          <a:p>
            <a:pPr algn="just" rtl="1"/>
            <a:r>
              <a:rPr lang="ar-IQ" dirty="0"/>
              <a:t>3 -المجتمع : يعد المجتمع مصدراً مهماً من مصادر اشتقاق الاهداف التربوية فالمؤسسة التربوية تعمل في بيئة ولكي تؤثر وتتأثر بها ينبغي ان لا تكون بمعزل عنها وذلك بان تكون اهدافها من المجتمع والبيئة المحيطة بها عن طريق معرفة جوانب القوة والضعف التي يمكن ان تؤثر بها البيئة في علميات التربية بحيث يكتسب الفرد من العملية التربوية المعلومات والمهارات والقدرات والميول التي لها اهمية في المجتمع ومن امثلة الاهداف التي يمكن اشتقاقا من المجتمع :</a:t>
            </a:r>
          </a:p>
          <a:p>
            <a:pPr algn="just" rtl="1"/>
            <a:r>
              <a:rPr lang="ar-IQ" dirty="0"/>
              <a:t>1- تنمية عقول قادرة على معالجة مشكلات المجتمع.</a:t>
            </a:r>
          </a:p>
          <a:p>
            <a:pPr algn="just" rtl="1"/>
            <a:r>
              <a:rPr lang="ar-IQ" dirty="0"/>
              <a:t>2 –تنمية ميول ايجابية نحو البيئة.</a:t>
            </a:r>
          </a:p>
          <a:p>
            <a:pPr algn="just" rtl="1"/>
            <a:r>
              <a:rPr lang="ar-IQ" dirty="0"/>
              <a:t>هناك نوعين من الاهداف:</a:t>
            </a:r>
          </a:p>
          <a:p>
            <a:pPr algn="just" rtl="1"/>
            <a:r>
              <a:rPr lang="ar-IQ" dirty="0"/>
              <a:t>الاهداف العامة: هي اهداف واسعة بعيدة المدى قد تتسع لتشمل جميع النشاطات التعليمية خلال سنة دراسية او مرحلة دراسية كاملة ترتبط بالاطار العام للفلسفة التربوية السائدة في المجتمع ولا يمكن تحقيقها في وقت قصير وعلى نحو سريع بل يحتاج تحقيقها بحكم خصائصها الى وقت طويل نسبياً وتتصف بالعمومية وصعوبة قياسها ومن امثلة هذا النوع من الاهداف .</a:t>
            </a:r>
          </a:p>
          <a:p>
            <a:pPr algn="just" rtl="1"/>
            <a:r>
              <a:rPr lang="ar-IQ" dirty="0" smtClean="0"/>
              <a:t>أ‌-   </a:t>
            </a:r>
            <a:r>
              <a:rPr lang="ar-IQ" dirty="0"/>
              <a:t>	تعريف الطلبة بإنجازات العرب.</a:t>
            </a:r>
          </a:p>
          <a:p>
            <a:pPr algn="just" rtl="1"/>
            <a:r>
              <a:rPr lang="ar-IQ" dirty="0"/>
              <a:t>ب‌-	اطلاع الطلبة على الحضارة العراقية القديمة.</a:t>
            </a:r>
          </a:p>
          <a:p>
            <a:pPr algn="just" rtl="1"/>
            <a:r>
              <a:rPr lang="ar-IQ" dirty="0"/>
              <a:t>الاهداف السلوكية:</a:t>
            </a:r>
          </a:p>
          <a:p>
            <a:pPr algn="just" rtl="1"/>
            <a:r>
              <a:rPr lang="ar-IQ" dirty="0"/>
              <a:t>يقصد </a:t>
            </a:r>
            <a:r>
              <a:rPr lang="ar-IQ" dirty="0" err="1"/>
              <a:t>بالاهداف</a:t>
            </a:r>
            <a:r>
              <a:rPr lang="ar-IQ" dirty="0"/>
              <a:t> السلوكية نوع من الصياغة اللغوية تصف سلوكاً معيناً يمكن ملاحظته وقياسه ويتوقع ان يكون الطلبة قادرين على اداءه في نهاية النشاط التعليمي  والاهداف السلوكية عبارة قابلة للقياس تصف  ما يمكن ان يفعله الطلبة او ينتجوه بعد اتمام عملية التعلم ان الهدف من التعليم هو احداث التغيير في سلوك الطلبة فلا بد للمدرس ان يحدد اهداف تدريسه بدقة.</a:t>
            </a:r>
          </a:p>
        </p:txBody>
      </p:sp>
    </p:spTree>
    <p:extLst>
      <p:ext uri="{BB962C8B-B14F-4D97-AF65-F5344CB8AC3E}">
        <p14:creationId xmlns:p14="http://schemas.microsoft.com/office/powerpoint/2010/main" val="18096062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TotalTime>
  <Words>27</Words>
  <Application>Microsoft Office PowerPoint</Application>
  <PresentationFormat>عرض على الشاشة (3:4)‏</PresentationFormat>
  <Paragraphs>14</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تدفق</vt:lpstr>
      <vt:lpstr>المحاضرة الاولى  الاهداف</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الاولى  الاهداف</dc:title>
  <dc:creator>hp</dc:creator>
  <cp:lastModifiedBy>hp</cp:lastModifiedBy>
  <cp:revision>1</cp:revision>
  <dcterms:created xsi:type="dcterms:W3CDTF">2021-05-03T23:21:05Z</dcterms:created>
  <dcterms:modified xsi:type="dcterms:W3CDTF">2021-05-03T23:29:30Z</dcterms:modified>
</cp:coreProperties>
</file>