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6778D533-808A-487C-B4F4-2D6092E0D566}" type="datetimeFigureOut">
              <a:rPr lang="en-US" smtClean="0"/>
              <a:t>5/4/2021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E260CED-4B35-4866-B022-C68CB44AB09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778D533-808A-487C-B4F4-2D6092E0D566}"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260CED-4B35-4866-B022-C68CB44AB0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778D533-808A-487C-B4F4-2D6092E0D566}"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260CED-4B35-4866-B022-C68CB44AB0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778D533-808A-487C-B4F4-2D6092E0D566}"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260CED-4B35-4866-B022-C68CB44AB0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6778D533-808A-487C-B4F4-2D6092E0D566}"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260CED-4B35-4866-B022-C68CB44AB09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6778D533-808A-487C-B4F4-2D6092E0D566}"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260CED-4B35-4866-B022-C68CB44AB0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6778D533-808A-487C-B4F4-2D6092E0D566}" type="datetimeFigureOut">
              <a:rPr lang="en-US" smtClean="0"/>
              <a:t>5/4/2021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260CED-4B35-4866-B022-C68CB44AB0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6778D533-808A-487C-B4F4-2D6092E0D566}" type="datetimeFigureOut">
              <a:rPr lang="en-US" smtClean="0"/>
              <a:t>5/4/2021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260CED-4B35-4866-B022-C68CB44AB0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8D533-808A-487C-B4F4-2D6092E0D566}" type="datetimeFigureOut">
              <a:rPr lang="en-US" smtClean="0"/>
              <a:t>5/4/2021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260CED-4B35-4866-B022-C68CB44AB0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6778D533-808A-487C-B4F4-2D6092E0D566}"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260CED-4B35-4866-B022-C68CB44AB0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6778D533-808A-487C-B4F4-2D6092E0D566}"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E260CED-4B35-4866-B022-C68CB44AB09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778D533-808A-487C-B4F4-2D6092E0D566}" type="datetimeFigureOut">
              <a:rPr lang="en-US" smtClean="0"/>
              <a:t>5/4/2021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260CED-4B35-4866-B022-C68CB44AB09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260648"/>
            <a:ext cx="7851648" cy="576064"/>
          </a:xfrm>
        </p:spPr>
        <p:txBody>
          <a:bodyPr>
            <a:normAutofit fontScale="90000"/>
          </a:bodyPr>
          <a:lstStyle/>
          <a:p>
            <a:pPr algn="ctr"/>
            <a:r>
              <a:rPr lang="ar-IQ" dirty="0" smtClean="0"/>
              <a:t>المحاضرة التاسعة </a:t>
            </a:r>
            <a:endParaRPr lang="en-US" dirty="0"/>
          </a:p>
        </p:txBody>
      </p:sp>
      <p:sp>
        <p:nvSpPr>
          <p:cNvPr id="3" name="عنوان فرعي 2"/>
          <p:cNvSpPr>
            <a:spLocks noGrp="1"/>
          </p:cNvSpPr>
          <p:nvPr>
            <p:ph type="subTitle" idx="1"/>
          </p:nvPr>
        </p:nvSpPr>
        <p:spPr>
          <a:xfrm>
            <a:off x="533400" y="764704"/>
            <a:ext cx="7854696" cy="5760640"/>
          </a:xfrm>
        </p:spPr>
        <p:txBody>
          <a:bodyPr>
            <a:normAutofit fontScale="85000" lnSpcReduction="20000"/>
          </a:bodyPr>
          <a:lstStyle/>
          <a:p>
            <a:r>
              <a:rPr lang="ar-IQ" dirty="0"/>
              <a:t>1-	طريقة التدريس:</a:t>
            </a:r>
          </a:p>
          <a:p>
            <a:r>
              <a:rPr lang="ar-IQ" dirty="0"/>
              <a:t>يقصد بطريقة التدريس تلك الانشطة والاجراءات التي يقوم بها المدرس والتي تبدو اثارها على ما يتعلمه الطلبة فالمناقشة والملاحظة والتوضيح والتفسير واستخدام السبورة والوسائل التعليمية امثلة للأنشطة والاجراءات التي يؤديها المدرس داخل الصف , وتعد عملية الربط بين الانشطة والاجراءات اثناء عملية التدريس من صميم مسؤولية المدرس لذا فان الطريقة التدريسية التي يتبعها من اهم جوانب العملية التعليمية ولطريقة التدريس مكاناً بارزاً في العملية التعليمية ولها اهمية كبيرة فنجاح المدرس او فشله يتوقف على الطريقة التي يستخدمها في تدريسه وباسطتها تحقق اهداف التدريس ولها اثر واضح فيما يتعلمه الطلبة وفي درجة تعليمهم لأنها تحدد سهولة وصعوبة المادة والطريقة اوسع من الاسلوب.</a:t>
            </a:r>
          </a:p>
          <a:p>
            <a:r>
              <a:rPr lang="ar-IQ" dirty="0"/>
              <a:t>2-	الاسلوب :</a:t>
            </a:r>
          </a:p>
          <a:p>
            <a:r>
              <a:rPr lang="ar-IQ" dirty="0"/>
              <a:t>هو مجموعة الانماط التدريسية الخاصة بشخصية المدرس والمفضلة لديه وهذا يعني ان اسلوب لمدرس يختلف عنه لمدرس اخر رغم ان طريقة التدريس المتبعة قد تكون واحدة اي ان اسلوب التدريس يرتبط ارتباطاً وثيقاً بالخصائص الشخصية للمدرس والاسلوب جزء من الطريقة.</a:t>
            </a:r>
          </a:p>
          <a:p>
            <a:r>
              <a:rPr lang="ar-IQ" dirty="0"/>
              <a:t>3-	مفهوم التدريس : </a:t>
            </a:r>
          </a:p>
          <a:p>
            <a:r>
              <a:rPr lang="ar-IQ" dirty="0"/>
              <a:t>هو الحصيلة الناتجة من تفاعل المدرس والطلبة والمادة الدراسية معاً فالحصيلة هذه لا بد لها من طريقة معينة تطبق </a:t>
            </a:r>
            <a:r>
              <a:rPr lang="ar-IQ" dirty="0" err="1"/>
              <a:t>لاحداث</a:t>
            </a:r>
            <a:r>
              <a:rPr lang="ar-IQ"/>
              <a:t> التفاعل فالتدريس هي عملية الاخذ والعطاء والحوار بين المدرس وطلبته وهو اجراء مخطط له يتبعه المدرس في تعامله مع الطلبة.</a:t>
            </a:r>
          </a:p>
          <a:p>
            <a:endParaRPr lang="en-US" dirty="0"/>
          </a:p>
        </p:txBody>
      </p:sp>
    </p:spTree>
    <p:extLst>
      <p:ext uri="{BB962C8B-B14F-4D97-AF65-F5344CB8AC3E}">
        <p14:creationId xmlns:p14="http://schemas.microsoft.com/office/powerpoint/2010/main" val="36647307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TotalTime>
  <Words>3</Words>
  <Application>Microsoft Office PowerPoint</Application>
  <PresentationFormat>عرض على الشاشة (3:4)‏</PresentationFormat>
  <Paragraphs>7</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تدفق</vt:lpstr>
      <vt:lpstr>المحاضرة التاسعة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التاسعة </dc:title>
  <dc:creator>hp</dc:creator>
  <cp:lastModifiedBy>hp</cp:lastModifiedBy>
  <cp:revision>1</cp:revision>
  <dcterms:created xsi:type="dcterms:W3CDTF">2021-05-04T00:10:41Z</dcterms:created>
  <dcterms:modified xsi:type="dcterms:W3CDTF">2021-05-04T00:12:49Z</dcterms:modified>
</cp:coreProperties>
</file>