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231790A-111C-4C6A-9ACC-489DCAB1DDEC}" type="datetimeFigureOut">
              <a:rPr lang="en-US" smtClean="0"/>
              <a:t>5/4/2021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D90D0D-BAD3-4DC8-B891-24EDB54E2C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31790A-111C-4C6A-9ACC-489DCAB1DDE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31790A-111C-4C6A-9ACC-489DCAB1DDE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31790A-111C-4C6A-9ACC-489DCAB1DDE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231790A-111C-4C6A-9ACC-489DCAB1DDEC}"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90D0D-BAD3-4DC8-B891-24EDB54E2C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231790A-111C-4C6A-9ACC-489DCAB1DDEC}"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231790A-111C-4C6A-9ACC-489DCAB1DDEC}"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231790A-111C-4C6A-9ACC-489DCAB1DDEC}"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1790A-111C-4C6A-9ACC-489DCAB1DDEC}"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231790A-111C-4C6A-9ACC-489DCAB1DDEC}"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90D0D-BAD3-4DC8-B891-24EDB54E2C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231790A-111C-4C6A-9ACC-489DCAB1DDEC}"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9D90D0D-BAD3-4DC8-B891-24EDB54E2C4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31790A-111C-4C6A-9ACC-489DCAB1DDEC}" type="datetimeFigureOut">
              <a:rPr lang="en-US" smtClean="0"/>
              <a:t>5/4/2021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D90D0D-BAD3-4DC8-B891-24EDB54E2C4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32656"/>
            <a:ext cx="7851648" cy="576064"/>
          </a:xfrm>
        </p:spPr>
        <p:txBody>
          <a:bodyPr>
            <a:normAutofit fontScale="90000"/>
          </a:bodyPr>
          <a:lstStyle/>
          <a:p>
            <a:pPr algn="ctr"/>
            <a:r>
              <a:rPr lang="ar-IQ" sz="4000" dirty="0" smtClean="0"/>
              <a:t>المحاضرة الثالثة تصنيف الاهداف السلوكية</a:t>
            </a:r>
            <a:endParaRPr lang="en-US" sz="4000" dirty="0"/>
          </a:p>
        </p:txBody>
      </p:sp>
      <p:sp>
        <p:nvSpPr>
          <p:cNvPr id="3" name="عنوان فرعي 2"/>
          <p:cNvSpPr>
            <a:spLocks noGrp="1"/>
          </p:cNvSpPr>
          <p:nvPr>
            <p:ph type="subTitle" idx="1"/>
          </p:nvPr>
        </p:nvSpPr>
        <p:spPr>
          <a:xfrm>
            <a:off x="533400" y="1196752"/>
            <a:ext cx="7854696" cy="5184576"/>
          </a:xfrm>
        </p:spPr>
        <p:txBody>
          <a:bodyPr>
            <a:normAutofit fontScale="47500" lnSpcReduction="20000"/>
          </a:bodyPr>
          <a:lstStyle/>
          <a:p>
            <a:r>
              <a:rPr lang="ar-IQ" dirty="0"/>
              <a:t>تعددت تصنيفات الخبراء التربويين للأهداف السلوكية بحسب وجهات النظر المطروحة من قبلهم ويعد تصنيف بلوم اشهرها والذي اشتمل على ثلاثة مجالات مترابطة ومتكاملة وهي:</a:t>
            </a:r>
          </a:p>
          <a:p>
            <a:r>
              <a:rPr lang="ar-IQ" dirty="0"/>
              <a:t>اولاً المجال المعرفي:</a:t>
            </a:r>
          </a:p>
          <a:p>
            <a:r>
              <a:rPr lang="ar-IQ" dirty="0"/>
              <a:t>الاهداف السلوكية التي تنتمي الى هذا المجال تكون من نوع استداء المعلومات والتعرف عليها وتنمية القدرات والمهارات العقلية ويحتوي على ستة مستويات مرتبة بشكل هرمي وتمثل قاعدة الهرم المستويات السهلة وتزدد الصعوبة كلما ارتفعنا.</a:t>
            </a:r>
          </a:p>
          <a:p>
            <a:r>
              <a:rPr lang="ar-IQ" dirty="0"/>
              <a:t>1-	مستوى المعرفة او التذكر:</a:t>
            </a:r>
          </a:p>
          <a:p>
            <a:r>
              <a:rPr lang="ar-IQ" dirty="0"/>
              <a:t>يمثل ادنى مستويات المجال ويتطلب تذكر المعلومات والحقائق والمعارف ومن الافعال التي تستخدم في هذا المستوى ( يذكر ,يعدد , يسمي ).</a:t>
            </a:r>
          </a:p>
          <a:p>
            <a:r>
              <a:rPr lang="ar-IQ" dirty="0"/>
              <a:t>مثال ان يسمي الطالب اقدم مشروع للقوانين في التاريخ القديم.</a:t>
            </a:r>
          </a:p>
          <a:p>
            <a:r>
              <a:rPr lang="ar-IQ" dirty="0"/>
              <a:t>2-	مستوى الفهم:</a:t>
            </a:r>
          </a:p>
          <a:p>
            <a:r>
              <a:rPr lang="ar-IQ" dirty="0"/>
              <a:t>يقصد به قدرة الطالب على ادراك معنى المادة التي يدرسها ومن الافعال التي تستخدم في هذا المستوى ( يعلل , يفسر , يبين , يخلص ).</a:t>
            </a:r>
          </a:p>
          <a:p>
            <a:r>
              <a:rPr lang="ar-IQ" dirty="0"/>
              <a:t>مثال ان يفسر الطالب انتصار المسلمين في غزوة بدر الكبرى.</a:t>
            </a:r>
          </a:p>
          <a:p>
            <a:r>
              <a:rPr lang="ar-IQ" dirty="0"/>
              <a:t>3-	مستوى التطبيق :</a:t>
            </a:r>
          </a:p>
          <a:p>
            <a:r>
              <a:rPr lang="ar-IQ" dirty="0"/>
              <a:t>يشير الى قدرة الطلبة على الاستفادة مما تعلموه من القوانين والمفاهيم والحقائق والنظريات لحل مشكلة تعرض لهم في موقف جديد ومن الافعال التي تستخدم في هذا المستوى : يحل , يرسم , يستخدم , يؤشر  .</a:t>
            </a:r>
          </a:p>
          <a:p>
            <a:r>
              <a:rPr lang="ar-IQ" dirty="0"/>
              <a:t>مثال : ان يؤشر الطالب على خارطة شبه الجزيرة العربية موقع مكة .</a:t>
            </a:r>
          </a:p>
          <a:p>
            <a:r>
              <a:rPr lang="ar-IQ" dirty="0"/>
              <a:t>4-	مستوى التحليل :</a:t>
            </a:r>
          </a:p>
          <a:p>
            <a:r>
              <a:rPr lang="ar-IQ" dirty="0"/>
              <a:t>يقصد به القدرة على تفكيك المادة الى مكوناتها واجزائها من اجل فهم بنيتها التنظيمية ومن الافعال التي تستخدم في هذا المستوى يحلل ,يفصل, يختار , يستخرج , يربط ...... الخ.</a:t>
            </a:r>
          </a:p>
          <a:p>
            <a:r>
              <a:rPr lang="ar-IQ" dirty="0"/>
              <a:t>مثال: ( ان يحلل الطالب قول نابليون انا ابن الثورة الفرنسية ) .</a:t>
            </a:r>
          </a:p>
          <a:p>
            <a:r>
              <a:rPr lang="ar-IQ" dirty="0"/>
              <a:t>5-	مستوى التركيب :</a:t>
            </a:r>
          </a:p>
          <a:p>
            <a:r>
              <a:rPr lang="ar-IQ" dirty="0"/>
              <a:t>يقصد به قدرة المتعلم على وضع اجزاء المادة مع بعضها لتكوين افكار جديدة ومن الافعال التي تستخدم في هذا المستوى ( ينظم ,يقترح, يؤلف, يبتكر, يعيد , ترتيب, يعيد كتابة ).</a:t>
            </a:r>
          </a:p>
          <a:p>
            <a:r>
              <a:rPr lang="ar-IQ" dirty="0"/>
              <a:t>مثال : ان يؤلف الطالب مقالاً علمياً عن تلوث البيئة لا يقل عن صفحتين ).</a:t>
            </a:r>
          </a:p>
          <a:p>
            <a:r>
              <a:rPr lang="ar-IQ" dirty="0"/>
              <a:t>6-	مستوى التقويم :يقصد به قدرة الطالب على اصدار حكم على قيمة المادة التعليمية وموضوعاتها وعلى الحوادث والاشخاص والمؤسسات والمشاريع والانظمة والقوانين في ضوء عدد محدد من المعايير ومن الافعال التي تستخدم في هذا المستوى ( يبرر ,يقيم , ينتقد , يدافع , يبدي) .</a:t>
            </a:r>
          </a:p>
          <a:p>
            <a:r>
              <a:rPr lang="ar-IQ" dirty="0"/>
              <a:t>مثال : ( ان يقيم الطالب دور الاسلام في خدمة البشرية ) .</a:t>
            </a:r>
          </a:p>
          <a:p>
            <a:r>
              <a:rPr lang="ar-IQ" dirty="0"/>
              <a:t>(ان يبرر الطالب ذهابه في رحلة علمية في دقة متناهية) .</a:t>
            </a:r>
          </a:p>
          <a:p>
            <a:endParaRPr lang="ar-IQ"/>
          </a:p>
          <a:p>
            <a:endParaRPr lang="en-US" dirty="0"/>
          </a:p>
        </p:txBody>
      </p:sp>
    </p:spTree>
    <p:extLst>
      <p:ext uri="{BB962C8B-B14F-4D97-AF65-F5344CB8AC3E}">
        <p14:creationId xmlns:p14="http://schemas.microsoft.com/office/powerpoint/2010/main" val="581583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70</Words>
  <Application>Microsoft Office PowerPoint</Application>
  <PresentationFormat>عرض على الشاشة (3:4)‏</PresentationFormat>
  <Paragraphs>22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المحاضرة الثالثة تصنيف الاهداف السلوكية</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تصنيف الاهداف السلوكية</dc:title>
  <dc:creator>hp</dc:creator>
  <cp:lastModifiedBy>hp</cp:lastModifiedBy>
  <cp:revision>1</cp:revision>
  <dcterms:created xsi:type="dcterms:W3CDTF">2021-05-03T23:46:26Z</dcterms:created>
  <dcterms:modified xsi:type="dcterms:W3CDTF">2021-05-03T23:53:29Z</dcterms:modified>
</cp:coreProperties>
</file>