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F3CF489-1592-46A3-9C68-E9EF06386D0C}"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775BC6-FDCB-458A-AF98-E0A0AFD443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3CF489-1592-46A3-9C68-E9EF06386D0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3CF489-1592-46A3-9C68-E9EF06386D0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3CF489-1592-46A3-9C68-E9EF06386D0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F3CF489-1592-46A3-9C68-E9EF06386D0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75BC6-FDCB-458A-AF98-E0A0AFD443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F3CF489-1592-46A3-9C68-E9EF06386D0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F3CF489-1592-46A3-9C68-E9EF06386D0C}"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F3CF489-1592-46A3-9C68-E9EF06386D0C}"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CF489-1592-46A3-9C68-E9EF06386D0C}"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F3CF489-1592-46A3-9C68-E9EF06386D0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75BC6-FDCB-458A-AF98-E0A0AFD443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F3CF489-1592-46A3-9C68-E9EF06386D0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A775BC6-FDCB-458A-AF98-E0A0AFD443A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3CF489-1592-46A3-9C68-E9EF06386D0C}"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775BC6-FDCB-458A-AF98-E0A0AFD443A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576064"/>
          </a:xfrm>
        </p:spPr>
        <p:txBody>
          <a:bodyPr>
            <a:normAutofit/>
          </a:bodyPr>
          <a:lstStyle/>
          <a:p>
            <a:pPr algn="ctr"/>
            <a:r>
              <a:rPr lang="ar-IQ" sz="3200" dirty="0" smtClean="0"/>
              <a:t>المحاضرة الخامسة منهج المواد المنفصلة</a:t>
            </a:r>
            <a:endParaRPr lang="en-US" sz="3200" dirty="0"/>
          </a:p>
        </p:txBody>
      </p:sp>
      <p:sp>
        <p:nvSpPr>
          <p:cNvPr id="3" name="عنوان فرعي 2"/>
          <p:cNvSpPr>
            <a:spLocks noGrp="1"/>
          </p:cNvSpPr>
          <p:nvPr>
            <p:ph type="subTitle" idx="1"/>
          </p:nvPr>
        </p:nvSpPr>
        <p:spPr>
          <a:xfrm>
            <a:off x="533400" y="1340768"/>
            <a:ext cx="7854696" cy="5040560"/>
          </a:xfrm>
        </p:spPr>
        <p:txBody>
          <a:bodyPr>
            <a:normAutofit fontScale="77500" lnSpcReduction="20000"/>
          </a:bodyPr>
          <a:lstStyle/>
          <a:p>
            <a:r>
              <a:rPr lang="ar-IQ" dirty="0"/>
              <a:t>يعد منهج المواد المنفصلة اقدم انواع المناهج واكثرها  شيوعاً تنظم فيه الخبرات التربوية في صورة مواد دراسية منفصلة مثل : ( التاريخ , الجغرافية, الفيزياء , الكيمياء , الرياضيات ...الخ انتشر استخدمه في المدراس الابتدائية والمتوسطة والاعدادية والكتاب المدرسي المقرر هو المصدر الاساسي للمعرفة وينظم محتوى هذا المنهج وفقاً للترتيب المنطقي للمعرفة الذي يبدأ من العام الى الخاص ومن الجزء الى الكل  ومن المحسوس الى المجرد ومن السهل الى الصعب ومن القديم الى الحديث .</a:t>
            </a:r>
          </a:p>
          <a:p>
            <a:endParaRPr lang="ar-IQ" dirty="0"/>
          </a:p>
          <a:p>
            <a:r>
              <a:rPr lang="ar-IQ" dirty="0"/>
              <a:t>-	خصائص منهج المواد الدراسية المنفصلة :</a:t>
            </a:r>
          </a:p>
          <a:p>
            <a:r>
              <a:rPr lang="ar-IQ" dirty="0"/>
              <a:t>1-طريقة التدريس تقوم على الالقاء او المحاضرة لما يتضمنه الكتاب من حقائق ومعلومات .</a:t>
            </a:r>
          </a:p>
          <a:p>
            <a:r>
              <a:rPr lang="ar-IQ" dirty="0"/>
              <a:t>2- تنظيم المعرفة في صورة موضوعات منفصلة مما ادى الى وجود حواجز فاصلة بين مجالات المعرفة المختلفة وكذلك بين موضوعاتها فمثلاً تدرس ( الفيزياء بمعزل عن الكيمياء والرياضيات) و( التاريخ يدرس بمعزل عن الجغرافية) بل يقع الفصل بين فروع المادة الواحدة فالأدب والقواعد والتعبير يدرس كل منها منفصلاً عن الاخر.</a:t>
            </a:r>
          </a:p>
          <a:p>
            <a:r>
              <a:rPr lang="ar-IQ" dirty="0"/>
              <a:t>3- يقتصر هذا المنهج على النشاطات التعليمية في داخل غرفة الصف اي الجانب النظري مركز الاهتمام واهمال النشاطات </a:t>
            </a:r>
            <a:r>
              <a:rPr lang="ar-IQ" dirty="0" err="1"/>
              <a:t>اللاصفية</a:t>
            </a:r>
            <a:r>
              <a:rPr lang="ar-IQ" dirty="0"/>
              <a:t> المكملة له سواء اكانت في داخل المدرسة كالتجارب والعروض العملية ام في خارج المدرسة كالزيارات والرحلات المدرسية .</a:t>
            </a:r>
          </a:p>
          <a:p>
            <a:r>
              <a:rPr lang="ar-IQ" dirty="0"/>
              <a:t>4-التقويم يركز على قياس الجانب المعرفي ( حفظ واتقان المادة) واهمال الجانب الوجداني والنفس حركي . </a:t>
            </a:r>
          </a:p>
          <a:p>
            <a:endParaRPr lang="ar-IQ"/>
          </a:p>
          <a:p>
            <a:endParaRPr lang="en-US" dirty="0"/>
          </a:p>
        </p:txBody>
      </p:sp>
    </p:spTree>
    <p:extLst>
      <p:ext uri="{BB962C8B-B14F-4D97-AF65-F5344CB8AC3E}">
        <p14:creationId xmlns:p14="http://schemas.microsoft.com/office/powerpoint/2010/main" val="1267416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83</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الخامسة منهج المواد المنفصلة</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منهج المواد المنفصلة</dc:title>
  <dc:creator>hp</dc:creator>
  <cp:lastModifiedBy>hp</cp:lastModifiedBy>
  <cp:revision>1</cp:revision>
  <dcterms:created xsi:type="dcterms:W3CDTF">2021-05-03T23:58:11Z</dcterms:created>
  <dcterms:modified xsi:type="dcterms:W3CDTF">2021-05-04T00:01:05Z</dcterms:modified>
</cp:coreProperties>
</file>