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FCB04C8-AD88-48A1-826E-8CC51EF9FC2F}" type="datetimeFigureOut">
              <a:rPr lang="en-US" smtClean="0"/>
              <a:t>5/4/2021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B89379F-3ED4-4927-883A-9FF0BA7AB09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FCB04C8-AD88-48A1-826E-8CC51EF9FC2F}"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9379F-3ED4-4927-883A-9FF0BA7AB0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FCB04C8-AD88-48A1-826E-8CC51EF9FC2F}"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9379F-3ED4-4927-883A-9FF0BA7AB0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FCB04C8-AD88-48A1-826E-8CC51EF9FC2F}"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9379F-3ED4-4927-883A-9FF0BA7AB09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FCB04C8-AD88-48A1-826E-8CC51EF9FC2F}"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9379F-3ED4-4927-883A-9FF0BA7AB09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FCB04C8-AD88-48A1-826E-8CC51EF9FC2F}"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9379F-3ED4-4927-883A-9FF0BA7AB09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FCB04C8-AD88-48A1-826E-8CC51EF9FC2F}" type="datetimeFigureOut">
              <a:rPr lang="en-US" smtClean="0"/>
              <a:t>5/4/2021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89379F-3ED4-4927-883A-9FF0BA7AB09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FCB04C8-AD88-48A1-826E-8CC51EF9FC2F}" type="datetimeFigureOut">
              <a:rPr lang="en-US" smtClean="0"/>
              <a:t>5/4/2021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89379F-3ED4-4927-883A-9FF0BA7AB09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CB04C8-AD88-48A1-826E-8CC51EF9FC2F}" type="datetimeFigureOut">
              <a:rPr lang="en-US" smtClean="0"/>
              <a:t>5/4/2021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89379F-3ED4-4927-883A-9FF0BA7AB0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FCB04C8-AD88-48A1-826E-8CC51EF9FC2F}"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9379F-3ED4-4927-883A-9FF0BA7AB09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FCB04C8-AD88-48A1-826E-8CC51EF9FC2F}"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B89379F-3ED4-4927-883A-9FF0BA7AB099}"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FCB04C8-AD88-48A1-826E-8CC51EF9FC2F}" type="datetimeFigureOut">
              <a:rPr lang="en-US" smtClean="0"/>
              <a:t>5/4/2021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B89379F-3ED4-4927-883A-9FF0BA7AB099}"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332656"/>
            <a:ext cx="7851648" cy="504056"/>
          </a:xfrm>
        </p:spPr>
        <p:txBody>
          <a:bodyPr>
            <a:noAutofit/>
          </a:bodyPr>
          <a:lstStyle/>
          <a:p>
            <a:pPr algn="ctr"/>
            <a:r>
              <a:rPr lang="ar-IQ" sz="3200" dirty="0" smtClean="0"/>
              <a:t>المحاضرة العاشرة اسس التدريس الجيد</a:t>
            </a:r>
            <a:endParaRPr lang="en-US" sz="3200" dirty="0"/>
          </a:p>
        </p:txBody>
      </p:sp>
      <p:sp>
        <p:nvSpPr>
          <p:cNvPr id="3" name="عنوان فرعي 2"/>
          <p:cNvSpPr>
            <a:spLocks noGrp="1"/>
          </p:cNvSpPr>
          <p:nvPr>
            <p:ph type="subTitle" idx="1"/>
          </p:nvPr>
        </p:nvSpPr>
        <p:spPr>
          <a:xfrm>
            <a:off x="533400" y="1268760"/>
            <a:ext cx="7854696" cy="5328592"/>
          </a:xfrm>
        </p:spPr>
        <p:txBody>
          <a:bodyPr>
            <a:normAutofit fontScale="70000" lnSpcReduction="20000"/>
          </a:bodyPr>
          <a:lstStyle/>
          <a:p>
            <a:r>
              <a:rPr lang="ar-IQ" dirty="0" smtClean="0"/>
              <a:t>1-</a:t>
            </a:r>
            <a:r>
              <a:rPr lang="ar-IQ" dirty="0"/>
              <a:t>	تحديد عنوان الدرس:</a:t>
            </a:r>
          </a:p>
          <a:p>
            <a:r>
              <a:rPr lang="ar-IQ" dirty="0"/>
              <a:t>ان وجود عنوان للدرس يعد نوعاَ من الالتزام من جانب المدرس ويجب عليه كتابة عنوان الدرس على السبورة بعد اعطاء مقدمة بسيطة فهذا يجعل الطلبة على معرفة بموضوع الدرس ومتابعته.</a:t>
            </a:r>
          </a:p>
          <a:p>
            <a:r>
              <a:rPr lang="ar-IQ" dirty="0"/>
              <a:t>2-	تحديد اهداف الدرس:</a:t>
            </a:r>
          </a:p>
          <a:p>
            <a:r>
              <a:rPr lang="ar-IQ" dirty="0" err="1"/>
              <a:t>فالاهداف</a:t>
            </a:r>
            <a:r>
              <a:rPr lang="ar-IQ" dirty="0"/>
              <a:t> عندما تكون واضحة ومحددة في خطة التدريس تضمن تعليم قدر معين من الخبرات في وقت قصير فهي تساعد المدرس على معرفة الاتجاه الذ سيسير فيه الدرس وتقويمه .</a:t>
            </a:r>
          </a:p>
          <a:p>
            <a:r>
              <a:rPr lang="ar-IQ" dirty="0"/>
              <a:t>3-	اعداد الدرس:</a:t>
            </a:r>
          </a:p>
          <a:p>
            <a:r>
              <a:rPr lang="ar-IQ" dirty="0"/>
              <a:t>الاعداد يعني التخطيط وهو عملية توفير الوقت والجهد ان تحضير الدرس واعداده من العوامل الاساسية لنجاح المدرس في عمله حتى يتمكن من القيام بالتدريس على احسن وجه ممكن.</a:t>
            </a:r>
          </a:p>
          <a:p>
            <a:r>
              <a:rPr lang="ar-IQ" dirty="0"/>
              <a:t>4-	اثارة ميل ودافعية الطلبة للدرس: ويتحقق هذا عن طريق ربط الدرس بمشكلة تهم الطلبة وواقعهم او باستخدام الوسائل التعليمية او الخبرات المدرس الشخصية المتصلة بموضوع الدرس.</a:t>
            </a:r>
          </a:p>
          <a:p>
            <a:r>
              <a:rPr lang="ar-IQ" dirty="0"/>
              <a:t>5-	مراعاة الفروق الفردية : ان معرفة قدرات وامكانيات الطلبة تتيح للمدرس تفاعلاً فعالاً معه وفقاً لهذه القدرات والامكانيات وهذا يعني مراعاة الاختلافات بينهم في الذكاء والدافعية وخبراتهم السابقة واستعداداتهم وحالتهم الصحية .</a:t>
            </a:r>
          </a:p>
          <a:p>
            <a:r>
              <a:rPr lang="ar-IQ" dirty="0"/>
              <a:t>6-	استخدام اكثر من حاسة في عملية التدريس : ان استخدام اكثر من حاسة في عملية التدريس يعني جعل هذه العملية فعالة ومؤثرة ومن خلال انواع النشاط الذي يمارسه الطلبة فهم يحتفظون  بالمعلومات والمهارات التي يمارسونها مدة اطول عندما تشترك في ذلك اكثر من حاسة .</a:t>
            </a:r>
          </a:p>
          <a:p>
            <a:r>
              <a:rPr lang="ar-IQ" dirty="0"/>
              <a:t>7-	خطة الدرس : يوضع المدرس خطة يومية لدرسه يوضح فيها تفاصيل كيفية تدريس موضوع في مادة معينة وخطة الدرس دليل عمل يرشد المدرس الى خطوات متسلسلة منتظمة .</a:t>
            </a:r>
          </a:p>
          <a:p>
            <a:r>
              <a:rPr lang="ar-IQ" dirty="0"/>
              <a:t>8-	تقويم الدرس : الغرض من تقويم الدرس من قبل المدرس هو معرفة فهم الطلبة لمادة الدرس ودرجة نجاحه في عرض المادة العلمية.</a:t>
            </a:r>
          </a:p>
          <a:p>
            <a:endParaRPr lang="ar-IQ" dirty="0"/>
          </a:p>
          <a:p>
            <a:endParaRPr lang="ar-IQ" dirty="0"/>
          </a:p>
          <a:p>
            <a:endParaRPr lang="ar-IQ" dirty="0"/>
          </a:p>
          <a:p>
            <a:endParaRPr lang="en-US" dirty="0"/>
          </a:p>
        </p:txBody>
      </p:sp>
    </p:spTree>
    <p:extLst>
      <p:ext uri="{BB962C8B-B14F-4D97-AF65-F5344CB8AC3E}">
        <p14:creationId xmlns:p14="http://schemas.microsoft.com/office/powerpoint/2010/main" val="27587026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TotalTime>
  <Words>6</Words>
  <Application>Microsoft Office PowerPoint</Application>
  <PresentationFormat>عرض على الشاشة (3:4)‏</PresentationFormat>
  <Paragraphs>14</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تدفق</vt:lpstr>
      <vt:lpstr>المحاضرة العاشرة اسس التدريس الجيد</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العاشرة اسس التدريس الجيد</dc:title>
  <dc:creator>hp</dc:creator>
  <cp:lastModifiedBy>hp</cp:lastModifiedBy>
  <cp:revision>1</cp:revision>
  <dcterms:created xsi:type="dcterms:W3CDTF">2021-05-04T00:13:19Z</dcterms:created>
  <dcterms:modified xsi:type="dcterms:W3CDTF">2021-05-04T00:15:17Z</dcterms:modified>
</cp:coreProperties>
</file>