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45" r:id="rId3"/>
    <p:sldId id="314" r:id="rId4"/>
    <p:sldId id="329" r:id="rId5"/>
    <p:sldId id="348" r:id="rId6"/>
    <p:sldId id="291" r:id="rId7"/>
    <p:sldId id="330" r:id="rId8"/>
    <p:sldId id="317" r:id="rId9"/>
    <p:sldId id="331" r:id="rId10"/>
    <p:sldId id="332" r:id="rId11"/>
    <p:sldId id="333" r:id="rId12"/>
    <p:sldId id="334" r:id="rId13"/>
    <p:sldId id="335" r:id="rId14"/>
    <p:sldId id="336" r:id="rId15"/>
    <p:sldId id="323" r:id="rId16"/>
    <p:sldId id="322" r:id="rId17"/>
    <p:sldId id="316" r:id="rId18"/>
    <p:sldId id="337" r:id="rId19"/>
    <p:sldId id="324" r:id="rId20"/>
    <p:sldId id="339" r:id="rId21"/>
    <p:sldId id="340" r:id="rId22"/>
    <p:sldId id="257" r:id="rId23"/>
    <p:sldId id="258" r:id="rId24"/>
    <p:sldId id="315" r:id="rId25"/>
    <p:sldId id="341" r:id="rId26"/>
    <p:sldId id="261" r:id="rId27"/>
    <p:sldId id="262" r:id="rId28"/>
    <p:sldId id="320" r:id="rId29"/>
    <p:sldId id="343" r:id="rId30"/>
    <p:sldId id="302" r:id="rId31"/>
    <p:sldId id="347" r:id="rId32"/>
    <p:sldId id="34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E8915-0E5E-442D-933A-F0A77190C967}" type="datetimeFigureOut">
              <a:rPr lang="en-US" smtClean="0"/>
              <a:pPr/>
              <a:t>11/26/2019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FCAC8-947B-41C4-A237-9A8F4A5BA1EB}" type="slidenum">
              <a:rPr lang="en-US" smtClean="0"/>
              <a:pPr/>
              <a:t>‹#›</a:t>
            </a:fld>
            <a:endParaRPr lang="en-US"/>
          </a:p>
        </p:txBody>
      </p:sp>
    </p:spTree>
    <p:extLst>
      <p:ext uri="{BB962C8B-B14F-4D97-AF65-F5344CB8AC3E}">
        <p14:creationId xmlns:p14="http://schemas.microsoft.com/office/powerpoint/2010/main" val="224406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D41FCAC8-947B-41C4-A237-9A8F4A5BA1EB}" type="slidenum">
              <a:rPr lang="en-US" smtClean="0"/>
              <a:pPr/>
              <a:t>4</a:t>
            </a:fld>
            <a:endParaRPr lang="en-US"/>
          </a:p>
        </p:txBody>
      </p:sp>
    </p:spTree>
    <p:extLst>
      <p:ext uri="{BB962C8B-B14F-4D97-AF65-F5344CB8AC3E}">
        <p14:creationId xmlns:p14="http://schemas.microsoft.com/office/powerpoint/2010/main" val="48750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D41FCAC8-947B-41C4-A237-9A8F4A5BA1EB}" type="slidenum">
              <a:rPr lang="en-US" smtClean="0"/>
              <a:pPr/>
              <a:t>5</a:t>
            </a:fld>
            <a:endParaRPr lang="en-US"/>
          </a:p>
        </p:txBody>
      </p:sp>
    </p:spTree>
    <p:extLst>
      <p:ext uri="{BB962C8B-B14F-4D97-AF65-F5344CB8AC3E}">
        <p14:creationId xmlns:p14="http://schemas.microsoft.com/office/powerpoint/2010/main" val="48750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D41FCAC8-947B-41C4-A237-9A8F4A5BA1EB}" type="slidenum">
              <a:rPr lang="en-US" smtClean="0"/>
              <a:pPr/>
              <a:t>8</a:t>
            </a:fld>
            <a:endParaRPr lang="en-US"/>
          </a:p>
        </p:txBody>
      </p:sp>
    </p:spTree>
    <p:extLst>
      <p:ext uri="{BB962C8B-B14F-4D97-AF65-F5344CB8AC3E}">
        <p14:creationId xmlns:p14="http://schemas.microsoft.com/office/powerpoint/2010/main" val="425306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11/26/2019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11/26/2019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11/26/2019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05000" y="2514600"/>
            <a:ext cx="5334000" cy="1446550"/>
          </a:xfrm>
          <a:prstGeom prst="rect">
            <a:avLst/>
          </a:prstGeom>
          <a:noFill/>
        </p:spPr>
        <p:txBody>
          <a:bodyPr wrap="square" lIns="91440" tIns="45720" rIns="91440" bIns="45720">
            <a:spAutoFit/>
          </a:bodyPr>
          <a:lstStyle/>
          <a:p>
            <a:pPr algn="ctr"/>
            <a:r>
              <a:rPr lang="ar-IQ" sz="8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المُخد</a:t>
            </a:r>
            <a:r>
              <a:rPr lang="ar-SA"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ar-IQ"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رات</a:t>
            </a:r>
            <a:endParaRPr lang="ar-SA"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مربع نص 4"/>
          <p:cNvSpPr txBox="1"/>
          <p:nvPr/>
        </p:nvSpPr>
        <p:spPr>
          <a:xfrm>
            <a:off x="1310640" y="4419600"/>
            <a:ext cx="6553200" cy="646331"/>
          </a:xfrm>
          <a:prstGeom prst="rect">
            <a:avLst/>
          </a:prstGeom>
          <a:noFill/>
        </p:spPr>
        <p:txBody>
          <a:bodyPr wrap="square" rtlCol="0">
            <a:spAutoFit/>
          </a:bodyPr>
          <a:lstStyle/>
          <a:p>
            <a:pPr algn="ctr"/>
            <a:r>
              <a:rPr lang="ar-IQ" sz="3600" b="1" dirty="0" smtClean="0">
                <a:solidFill>
                  <a:srgbClr val="FF0000"/>
                </a:solidFill>
              </a:rPr>
              <a:t>اعراضها واسباب تعاطيها والوقاية منها</a:t>
            </a:r>
            <a:endParaRPr lang="en-US" sz="3600" b="1" dirty="0">
              <a:solidFill>
                <a:srgbClr val="FF0000"/>
              </a:solidFill>
            </a:endParaRPr>
          </a:p>
        </p:txBody>
      </p:sp>
      <p:sp>
        <p:nvSpPr>
          <p:cNvPr id="6" name="مربع نص 5"/>
          <p:cNvSpPr txBox="1"/>
          <p:nvPr/>
        </p:nvSpPr>
        <p:spPr>
          <a:xfrm>
            <a:off x="1219200" y="304800"/>
            <a:ext cx="6553200" cy="1815882"/>
          </a:xfrm>
          <a:prstGeom prst="rect">
            <a:avLst/>
          </a:prstGeom>
          <a:noFill/>
        </p:spPr>
        <p:txBody>
          <a:bodyPr wrap="square" rtlCol="0">
            <a:spAutoFit/>
          </a:bodyPr>
          <a:lstStyle/>
          <a:p>
            <a:pPr algn="ctr"/>
            <a:r>
              <a:rPr lang="ar-IQ" sz="2800" b="1" dirty="0" smtClean="0"/>
              <a:t>وزارة الداخلية </a:t>
            </a:r>
          </a:p>
          <a:p>
            <a:pPr algn="ctr"/>
            <a:r>
              <a:rPr lang="ar-IQ" sz="2800" b="1" dirty="0" smtClean="0"/>
              <a:t>مكتب الوزير</a:t>
            </a:r>
          </a:p>
          <a:p>
            <a:pPr algn="ctr"/>
            <a:r>
              <a:rPr lang="ar-IQ" sz="2800" b="1" dirty="0" smtClean="0"/>
              <a:t>دائرة العلاقات والاعلام</a:t>
            </a:r>
          </a:p>
          <a:p>
            <a:pPr algn="ctr"/>
            <a:r>
              <a:rPr lang="ar-IQ" sz="2800" b="1" dirty="0" smtClean="0"/>
              <a:t>قسم الشرطة المجتمعية</a:t>
            </a:r>
            <a:endParaRPr lang="en-US" sz="2800" b="1" dirty="0"/>
          </a:p>
        </p:txBody>
      </p:sp>
    </p:spTree>
    <p:extLst>
      <p:ext uri="{BB962C8B-B14F-4D97-AF65-F5344CB8AC3E}">
        <p14:creationId xmlns:p14="http://schemas.microsoft.com/office/powerpoint/2010/main" val="172129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811812" y="914400"/>
            <a:ext cx="4052788"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5029201" y="2264241"/>
            <a:ext cx="3606800" cy="2917359"/>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55600" y="914400"/>
            <a:ext cx="4052788"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6" name="مربع نص 15"/>
          <p:cNvSpPr txBox="1"/>
          <p:nvPr/>
        </p:nvSpPr>
        <p:spPr>
          <a:xfrm>
            <a:off x="5029201" y="1066800"/>
            <a:ext cx="3657599" cy="1107996"/>
          </a:xfrm>
          <a:prstGeom prst="rect">
            <a:avLst/>
          </a:prstGeom>
          <a:noFill/>
        </p:spPr>
        <p:txBody>
          <a:bodyPr wrap="square" rtlCol="0">
            <a:spAutoFit/>
          </a:bodyPr>
          <a:lstStyle/>
          <a:p>
            <a:pPr algn="justLow" rtl="1"/>
            <a:r>
              <a:rPr lang="ar-SA" sz="2200" b="1" dirty="0"/>
              <a:t>الكلام يكون مقيد كما لو كان الشخص لديه </a:t>
            </a:r>
            <a:r>
              <a:rPr lang="ar-IQ" sz="2200" b="1" dirty="0" smtClean="0"/>
              <a:t>مشكلات </a:t>
            </a:r>
            <a:r>
              <a:rPr lang="ar-SA" sz="2200" b="1" dirty="0" smtClean="0"/>
              <a:t>في </a:t>
            </a:r>
            <a:r>
              <a:rPr lang="ar-SA" sz="2200" b="1" dirty="0"/>
              <a:t>فك الفم او سبق وان تعرض لسكتة </a:t>
            </a:r>
            <a:r>
              <a:rPr lang="ar-SA" sz="2200" b="1" dirty="0" smtClean="0"/>
              <a:t>دماغية</a:t>
            </a:r>
            <a:r>
              <a:rPr lang="ar-IQ" sz="2200" b="1" dirty="0" smtClean="0"/>
              <a:t>.</a:t>
            </a:r>
            <a:endParaRPr lang="ar-SA" sz="2200" b="1" dirty="0"/>
          </a:p>
        </p:txBody>
      </p:sp>
      <p:sp>
        <p:nvSpPr>
          <p:cNvPr id="17" name="مربع نص 16"/>
          <p:cNvSpPr txBox="1"/>
          <p:nvPr/>
        </p:nvSpPr>
        <p:spPr>
          <a:xfrm>
            <a:off x="578595" y="914400"/>
            <a:ext cx="3651994" cy="1323439"/>
          </a:xfrm>
          <a:prstGeom prst="rect">
            <a:avLst/>
          </a:prstGeom>
          <a:noFill/>
        </p:spPr>
        <p:txBody>
          <a:bodyPr wrap="square" rtlCol="0">
            <a:spAutoFit/>
          </a:bodyPr>
          <a:lstStyle/>
          <a:p>
            <a:pPr algn="justLow" rtl="1"/>
            <a:r>
              <a:rPr lang="ar-SA" sz="2000" b="1" dirty="0"/>
              <a:t>يتغير لون جلد المدمن تدريجيا ويصبح باهتا وجافا وايضا تغير لون الجلد الى الازرق دليل على تعاطي المخدرات بواسطة </a:t>
            </a:r>
            <a:r>
              <a:rPr lang="ar-SA" sz="2000" b="1" dirty="0" smtClean="0"/>
              <a:t>الحقن</a:t>
            </a:r>
            <a:r>
              <a:rPr lang="ar-IQ" sz="2000" b="1" dirty="0" smtClean="0"/>
              <a:t>.</a:t>
            </a:r>
            <a:endParaRPr lang="ar-SA" sz="2200" b="1" dirty="0"/>
          </a:p>
        </p:txBody>
      </p:sp>
      <p:sp>
        <p:nvSpPr>
          <p:cNvPr id="19" name="مستطيل 18"/>
          <p:cNvSpPr/>
          <p:nvPr/>
        </p:nvSpPr>
        <p:spPr>
          <a:xfrm>
            <a:off x="578594" y="2264241"/>
            <a:ext cx="3606800" cy="2917359"/>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9" name="شكل بيضاوي 8"/>
          <p:cNvSpPr/>
          <p:nvPr/>
        </p:nvSpPr>
        <p:spPr>
          <a:xfrm>
            <a:off x="6337301" y="3048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10</a:t>
            </a:r>
            <a:endParaRPr lang="ar-IQ" sz="2400" dirty="0"/>
          </a:p>
        </p:txBody>
      </p:sp>
      <p:sp>
        <p:nvSpPr>
          <p:cNvPr id="10" name="شكل بيضاوي 9"/>
          <p:cNvSpPr/>
          <p:nvPr/>
        </p:nvSpPr>
        <p:spPr>
          <a:xfrm>
            <a:off x="1909292" y="322545"/>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11</a:t>
            </a:r>
            <a:endParaRPr lang="ar-IQ" sz="2400" dirty="0"/>
          </a:p>
        </p:txBody>
      </p:sp>
    </p:spTree>
    <p:extLst>
      <p:ext uri="{BB962C8B-B14F-4D97-AF65-F5344CB8AC3E}">
        <p14:creationId xmlns:p14="http://schemas.microsoft.com/office/powerpoint/2010/main" val="10097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6" grpId="0"/>
      <p:bldP spid="17"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10147" y="152400"/>
            <a:ext cx="8636000" cy="523220"/>
          </a:xfrm>
          <a:prstGeom prst="rect">
            <a:avLst/>
          </a:prstGeom>
          <a:noFill/>
        </p:spPr>
        <p:txBody>
          <a:bodyPr wrap="square" rtlCol="0">
            <a:spAutoFit/>
          </a:bodyPr>
          <a:lstStyle/>
          <a:p>
            <a:pPr algn="ctr"/>
            <a:r>
              <a:rPr lang="ar-SA" sz="2800" b="1" dirty="0" smtClean="0">
                <a:solidFill>
                  <a:srgbClr val="FF0000"/>
                </a:solidFill>
              </a:rPr>
              <a:t>كيف تتعرف على مدمن </a:t>
            </a:r>
            <a:r>
              <a:rPr lang="ar-SA" sz="2800" b="1" dirty="0">
                <a:solidFill>
                  <a:srgbClr val="FF0000"/>
                </a:solidFill>
              </a:rPr>
              <a:t>المخدرات من </a:t>
            </a:r>
            <a:r>
              <a:rPr lang="ar-SA" sz="2800" b="1" dirty="0" smtClean="0">
                <a:solidFill>
                  <a:srgbClr val="FF0000"/>
                </a:solidFill>
              </a:rPr>
              <a:t>الناحية </a:t>
            </a:r>
            <a:r>
              <a:rPr lang="ar-IQ" sz="2800" b="1" dirty="0" smtClean="0">
                <a:solidFill>
                  <a:srgbClr val="FF0000"/>
                </a:solidFill>
              </a:rPr>
              <a:t>السلوكية والحسية؟</a:t>
            </a:r>
          </a:p>
        </p:txBody>
      </p:sp>
      <p:sp>
        <p:nvSpPr>
          <p:cNvPr id="3" name="مستطيل 2"/>
          <p:cNvSpPr/>
          <p:nvPr/>
        </p:nvSpPr>
        <p:spPr>
          <a:xfrm>
            <a:off x="6197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590801"/>
            <a:ext cx="2245895" cy="3145958"/>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590801"/>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590801"/>
            <a:ext cx="2245895" cy="3145958"/>
          </a:xfrm>
          <a:prstGeom prst="rect">
            <a:avLst/>
          </a:prstGeom>
          <a:blipFill>
            <a:blip r:embed="rId4"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524000"/>
            <a:ext cx="2296696" cy="1015663"/>
          </a:xfrm>
          <a:prstGeom prst="rect">
            <a:avLst/>
          </a:prstGeom>
          <a:noFill/>
        </p:spPr>
        <p:txBody>
          <a:bodyPr wrap="square" rtlCol="0">
            <a:spAutoFit/>
          </a:bodyPr>
          <a:lstStyle/>
          <a:p>
            <a:pPr algn="justLow" rtl="1"/>
            <a:r>
              <a:rPr lang="ar-IQ" sz="2000" b="1" dirty="0" smtClean="0"/>
              <a:t>الميل للانطوائية </a:t>
            </a:r>
            <a:r>
              <a:rPr lang="ar-SA" sz="2000" b="1" dirty="0" smtClean="0"/>
              <a:t>والانعزال </a:t>
            </a:r>
            <a:r>
              <a:rPr lang="ar-SA" sz="2000" b="1" dirty="0"/>
              <a:t>عن الآخرين بصورة شبه </a:t>
            </a:r>
            <a:r>
              <a:rPr lang="ar-SA" sz="2000" b="1" dirty="0" smtClean="0"/>
              <a:t>دائمة</a:t>
            </a:r>
            <a:r>
              <a:rPr lang="ar-IQ" sz="2000" b="1" dirty="0" smtClean="0"/>
              <a:t>.</a:t>
            </a:r>
            <a:endParaRPr lang="ar-SA" sz="2000" b="1" dirty="0"/>
          </a:p>
        </p:txBody>
      </p:sp>
      <p:sp>
        <p:nvSpPr>
          <p:cNvPr id="17" name="مربع نص 16"/>
          <p:cNvSpPr txBox="1"/>
          <p:nvPr/>
        </p:nvSpPr>
        <p:spPr>
          <a:xfrm>
            <a:off x="3505200" y="1524000"/>
            <a:ext cx="2296696" cy="707886"/>
          </a:xfrm>
          <a:prstGeom prst="rect">
            <a:avLst/>
          </a:prstGeom>
          <a:noFill/>
        </p:spPr>
        <p:txBody>
          <a:bodyPr wrap="square" rtlCol="0">
            <a:spAutoFit/>
          </a:bodyPr>
          <a:lstStyle/>
          <a:p>
            <a:pPr algn="justLow" rtl="1"/>
            <a:r>
              <a:rPr lang="ar-SA" sz="2000" b="1" dirty="0"/>
              <a:t>الإهمال في المظهر وعدم الاهتمام به</a:t>
            </a:r>
            <a:r>
              <a:rPr lang="ar-IQ" sz="2000" b="1" dirty="0" smtClean="0"/>
              <a:t>.</a:t>
            </a:r>
            <a:endParaRPr lang="ar-SA" sz="2200" b="1" dirty="0"/>
          </a:p>
        </p:txBody>
      </p:sp>
      <p:sp>
        <p:nvSpPr>
          <p:cNvPr id="18" name="مربع نص 17"/>
          <p:cNvSpPr txBox="1"/>
          <p:nvPr/>
        </p:nvSpPr>
        <p:spPr>
          <a:xfrm>
            <a:off x="497303" y="1447800"/>
            <a:ext cx="2296696" cy="1015663"/>
          </a:xfrm>
          <a:prstGeom prst="rect">
            <a:avLst/>
          </a:prstGeom>
          <a:noFill/>
        </p:spPr>
        <p:txBody>
          <a:bodyPr wrap="square" rtlCol="0">
            <a:spAutoFit/>
          </a:bodyPr>
          <a:lstStyle/>
          <a:p>
            <a:pPr algn="justLow" rtl="1"/>
            <a:r>
              <a:rPr lang="ar-SA" sz="2000" b="1" dirty="0"/>
              <a:t>التأخر الدراسي وعدم القدرة على استيعاب أبسط </a:t>
            </a:r>
            <a:r>
              <a:rPr lang="ar-SA" sz="2000" b="1" dirty="0" smtClean="0"/>
              <a:t>المناهج</a:t>
            </a:r>
            <a:r>
              <a:rPr lang="ar-IQ" sz="2000" b="1" dirty="0" smtClean="0"/>
              <a:t>.</a:t>
            </a:r>
            <a:endParaRPr lang="ar-SA" sz="2200" b="1" dirty="0"/>
          </a:p>
        </p:txBody>
      </p:sp>
      <p:sp>
        <p:nvSpPr>
          <p:cNvPr id="19" name="شكل بيضاوي 18"/>
          <p:cNvSpPr/>
          <p:nvPr/>
        </p:nvSpPr>
        <p:spPr>
          <a:xfrm>
            <a:off x="7010400" y="9144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1</a:t>
            </a:r>
            <a:endParaRPr lang="ar-IQ" sz="2400" dirty="0"/>
          </a:p>
        </p:txBody>
      </p:sp>
      <p:sp>
        <p:nvSpPr>
          <p:cNvPr id="20" name="شكل بيضاوي 19"/>
          <p:cNvSpPr/>
          <p:nvPr/>
        </p:nvSpPr>
        <p:spPr>
          <a:xfrm>
            <a:off x="4114800" y="9144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2</a:t>
            </a:r>
            <a:endParaRPr lang="ar-IQ" sz="2400" dirty="0"/>
          </a:p>
        </p:txBody>
      </p:sp>
      <p:sp>
        <p:nvSpPr>
          <p:cNvPr id="21" name="شكل بيضاوي 20"/>
          <p:cNvSpPr/>
          <p:nvPr/>
        </p:nvSpPr>
        <p:spPr>
          <a:xfrm>
            <a:off x="1150351" y="9144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3</a:t>
            </a:r>
            <a:endParaRPr lang="ar-IQ" sz="2400" dirty="0"/>
          </a:p>
        </p:txBody>
      </p:sp>
    </p:spTree>
    <p:extLst>
      <p:ext uri="{BB962C8B-B14F-4D97-AF65-F5344CB8AC3E}">
        <p14:creationId xmlns:p14="http://schemas.microsoft.com/office/powerpoint/2010/main" val="11507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97600"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209800"/>
            <a:ext cx="2245895" cy="3145958"/>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209800"/>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209800"/>
            <a:ext cx="2245895" cy="3145958"/>
          </a:xfrm>
          <a:prstGeom prst="rect">
            <a:avLst/>
          </a:prstGeom>
          <a:blipFill>
            <a:blip r:embed="rId4"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143000"/>
            <a:ext cx="2296696" cy="1015663"/>
          </a:xfrm>
          <a:prstGeom prst="rect">
            <a:avLst/>
          </a:prstGeom>
          <a:noFill/>
        </p:spPr>
        <p:txBody>
          <a:bodyPr wrap="square" rtlCol="0">
            <a:spAutoFit/>
          </a:bodyPr>
          <a:lstStyle/>
          <a:p>
            <a:pPr algn="justLow" rtl="1"/>
            <a:r>
              <a:rPr lang="ar-SA" sz="2000" b="1" dirty="0"/>
              <a:t>التقاعس عن العمل وعدم القدرة على إنجاز المهام المكلف </a:t>
            </a:r>
            <a:r>
              <a:rPr lang="ar-SA" sz="2000" b="1" dirty="0" smtClean="0"/>
              <a:t>بها</a:t>
            </a:r>
            <a:r>
              <a:rPr lang="ar-IQ" sz="2000" b="1" dirty="0" smtClean="0"/>
              <a:t>.</a:t>
            </a:r>
            <a:endParaRPr lang="ar-SA" sz="2000" b="1" dirty="0"/>
          </a:p>
        </p:txBody>
      </p:sp>
      <p:sp>
        <p:nvSpPr>
          <p:cNvPr id="17" name="مربع نص 16"/>
          <p:cNvSpPr txBox="1"/>
          <p:nvPr/>
        </p:nvSpPr>
        <p:spPr>
          <a:xfrm>
            <a:off x="3505200" y="1143000"/>
            <a:ext cx="2296696" cy="400110"/>
          </a:xfrm>
          <a:prstGeom prst="rect">
            <a:avLst/>
          </a:prstGeom>
          <a:noFill/>
        </p:spPr>
        <p:txBody>
          <a:bodyPr wrap="square" rtlCol="0">
            <a:spAutoFit/>
          </a:bodyPr>
          <a:lstStyle/>
          <a:p>
            <a:pPr algn="justLow" rtl="1"/>
            <a:r>
              <a:rPr lang="ar-SA" sz="2000" b="1" dirty="0"/>
              <a:t>الكذب بشكل </a:t>
            </a:r>
            <a:r>
              <a:rPr lang="ar-SA" sz="2000" b="1" dirty="0" smtClean="0"/>
              <a:t>مستمر</a:t>
            </a:r>
            <a:r>
              <a:rPr lang="ar-IQ" sz="2000" b="1" dirty="0" smtClean="0"/>
              <a:t>.</a:t>
            </a:r>
            <a:endParaRPr lang="ar-SA" sz="2200" b="1" dirty="0"/>
          </a:p>
        </p:txBody>
      </p:sp>
      <p:sp>
        <p:nvSpPr>
          <p:cNvPr id="18" name="مربع نص 17"/>
          <p:cNvSpPr txBox="1"/>
          <p:nvPr/>
        </p:nvSpPr>
        <p:spPr>
          <a:xfrm>
            <a:off x="497303" y="1143000"/>
            <a:ext cx="2296696" cy="707886"/>
          </a:xfrm>
          <a:prstGeom prst="rect">
            <a:avLst/>
          </a:prstGeom>
          <a:noFill/>
        </p:spPr>
        <p:txBody>
          <a:bodyPr wrap="square" rtlCol="0">
            <a:spAutoFit/>
          </a:bodyPr>
          <a:lstStyle/>
          <a:p>
            <a:pPr algn="justLow" rtl="1"/>
            <a:r>
              <a:rPr lang="ar-SA" sz="2000" b="1" dirty="0"/>
              <a:t>إتباع بعض الحيل </a:t>
            </a:r>
            <a:r>
              <a:rPr lang="ar-SA" sz="2000" b="1" dirty="0" smtClean="0"/>
              <a:t>للحصول </a:t>
            </a:r>
            <a:r>
              <a:rPr lang="ar-SA" sz="2000" b="1" dirty="0"/>
              <a:t>على </a:t>
            </a:r>
            <a:r>
              <a:rPr lang="ar-SA" sz="2000" b="1" dirty="0" smtClean="0"/>
              <a:t>الأموال</a:t>
            </a:r>
            <a:r>
              <a:rPr lang="ar-IQ" sz="2000" b="1" dirty="0" smtClean="0"/>
              <a:t>.</a:t>
            </a:r>
            <a:endParaRPr lang="ar-SA" sz="2200" b="1" dirty="0"/>
          </a:p>
        </p:txBody>
      </p:sp>
      <p:sp>
        <p:nvSpPr>
          <p:cNvPr id="19" name="شكل بيضاوي 18"/>
          <p:cNvSpPr/>
          <p:nvPr/>
        </p:nvSpPr>
        <p:spPr>
          <a:xfrm>
            <a:off x="7010400"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4</a:t>
            </a:r>
            <a:endParaRPr lang="ar-IQ" sz="2400" dirty="0"/>
          </a:p>
        </p:txBody>
      </p:sp>
      <p:sp>
        <p:nvSpPr>
          <p:cNvPr id="20" name="شكل بيضاوي 19"/>
          <p:cNvSpPr/>
          <p:nvPr/>
        </p:nvSpPr>
        <p:spPr>
          <a:xfrm>
            <a:off x="4114800"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5</a:t>
            </a:r>
            <a:endParaRPr lang="ar-IQ" sz="2400" dirty="0"/>
          </a:p>
        </p:txBody>
      </p:sp>
      <p:sp>
        <p:nvSpPr>
          <p:cNvPr id="21" name="شكل بيضاوي 20"/>
          <p:cNvSpPr/>
          <p:nvPr/>
        </p:nvSpPr>
        <p:spPr>
          <a:xfrm>
            <a:off x="1150351"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6</a:t>
            </a:r>
            <a:endParaRPr lang="ar-IQ" sz="2400" dirty="0"/>
          </a:p>
        </p:txBody>
      </p:sp>
    </p:spTree>
    <p:extLst>
      <p:ext uri="{BB962C8B-B14F-4D97-AF65-F5344CB8AC3E}">
        <p14:creationId xmlns:p14="http://schemas.microsoft.com/office/powerpoint/2010/main" val="35730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97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111842"/>
            <a:ext cx="2245895" cy="3145958"/>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133600"/>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133600"/>
            <a:ext cx="2245895" cy="314595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066800"/>
            <a:ext cx="2296696" cy="1015663"/>
          </a:xfrm>
          <a:prstGeom prst="rect">
            <a:avLst/>
          </a:prstGeom>
          <a:noFill/>
        </p:spPr>
        <p:txBody>
          <a:bodyPr wrap="square" rtlCol="0">
            <a:spAutoFit/>
          </a:bodyPr>
          <a:lstStyle/>
          <a:p>
            <a:pPr algn="justLow" rtl="1"/>
            <a:r>
              <a:rPr lang="ar-SA" sz="2000" b="1" dirty="0"/>
              <a:t>تعاطي المواد المهدئة والمنومة.</a:t>
            </a:r>
          </a:p>
          <a:p>
            <a:pPr algn="justLow" rtl="1"/>
            <a:endParaRPr lang="ar-SA" sz="2000" b="1" dirty="0"/>
          </a:p>
        </p:txBody>
      </p:sp>
      <p:sp>
        <p:nvSpPr>
          <p:cNvPr id="17" name="مربع نص 16"/>
          <p:cNvSpPr txBox="1"/>
          <p:nvPr/>
        </p:nvSpPr>
        <p:spPr>
          <a:xfrm>
            <a:off x="3505200" y="1066800"/>
            <a:ext cx="2296696" cy="400110"/>
          </a:xfrm>
          <a:prstGeom prst="rect">
            <a:avLst/>
          </a:prstGeom>
          <a:noFill/>
        </p:spPr>
        <p:txBody>
          <a:bodyPr wrap="square" rtlCol="0">
            <a:spAutoFit/>
          </a:bodyPr>
          <a:lstStyle/>
          <a:p>
            <a:pPr algn="justLow" rtl="1"/>
            <a:r>
              <a:rPr lang="ar-SA" sz="2000" b="1" dirty="0"/>
              <a:t>الميل إلى </a:t>
            </a:r>
            <a:r>
              <a:rPr lang="ar-SA" sz="2000" b="1" dirty="0" smtClean="0"/>
              <a:t>الانتحار</a:t>
            </a:r>
            <a:r>
              <a:rPr lang="ar-IQ" sz="2000" b="1" dirty="0" smtClean="0"/>
              <a:t>.</a:t>
            </a:r>
            <a:endParaRPr lang="ar-SA" sz="2200" b="1" dirty="0"/>
          </a:p>
        </p:txBody>
      </p:sp>
      <p:sp>
        <p:nvSpPr>
          <p:cNvPr id="18" name="مربع نص 17"/>
          <p:cNvSpPr txBox="1"/>
          <p:nvPr/>
        </p:nvSpPr>
        <p:spPr>
          <a:xfrm>
            <a:off x="497303" y="1066800"/>
            <a:ext cx="2296696" cy="400110"/>
          </a:xfrm>
          <a:prstGeom prst="rect">
            <a:avLst/>
          </a:prstGeom>
          <a:noFill/>
        </p:spPr>
        <p:txBody>
          <a:bodyPr wrap="square" rtlCol="0">
            <a:spAutoFit/>
          </a:bodyPr>
          <a:lstStyle/>
          <a:p>
            <a:pPr algn="justLow" rtl="1"/>
            <a:r>
              <a:rPr lang="ar-SA" sz="2000" b="1" dirty="0"/>
              <a:t>ضعف الذاكرة </a:t>
            </a:r>
            <a:r>
              <a:rPr lang="ar-SA" sz="2000" b="1" dirty="0" smtClean="0"/>
              <a:t>تدريج</a:t>
            </a:r>
            <a:r>
              <a:rPr lang="ar-IQ" sz="2000" b="1" dirty="0" smtClean="0"/>
              <a:t>ي</a:t>
            </a:r>
            <a:r>
              <a:rPr lang="ar-SA" sz="2000" b="1" dirty="0" smtClean="0"/>
              <a:t>ا</a:t>
            </a:r>
            <a:r>
              <a:rPr lang="ar-IQ" sz="2000" b="1" dirty="0" smtClean="0"/>
              <a:t>ً.</a:t>
            </a:r>
            <a:endParaRPr lang="ar-SA" sz="2200" b="1" dirty="0"/>
          </a:p>
        </p:txBody>
      </p:sp>
      <p:sp>
        <p:nvSpPr>
          <p:cNvPr id="19" name="شكل بيضاوي 18"/>
          <p:cNvSpPr/>
          <p:nvPr/>
        </p:nvSpPr>
        <p:spPr>
          <a:xfrm>
            <a:off x="7010400" y="3048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7</a:t>
            </a:r>
            <a:endParaRPr lang="ar-IQ" sz="2400" dirty="0"/>
          </a:p>
        </p:txBody>
      </p:sp>
      <p:sp>
        <p:nvSpPr>
          <p:cNvPr id="20" name="شكل بيضاوي 19"/>
          <p:cNvSpPr/>
          <p:nvPr/>
        </p:nvSpPr>
        <p:spPr>
          <a:xfrm>
            <a:off x="4114800" y="3048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8</a:t>
            </a:r>
            <a:endParaRPr lang="ar-IQ" sz="2400" dirty="0"/>
          </a:p>
        </p:txBody>
      </p:sp>
      <p:sp>
        <p:nvSpPr>
          <p:cNvPr id="21" name="شكل بيضاوي 20"/>
          <p:cNvSpPr/>
          <p:nvPr/>
        </p:nvSpPr>
        <p:spPr>
          <a:xfrm>
            <a:off x="1150351" y="3048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9</a:t>
            </a:r>
            <a:endParaRPr lang="ar-IQ" sz="2400" dirty="0"/>
          </a:p>
        </p:txBody>
      </p:sp>
    </p:spTree>
    <p:extLst>
      <p:ext uri="{BB962C8B-B14F-4D97-AF65-F5344CB8AC3E}">
        <p14:creationId xmlns:p14="http://schemas.microsoft.com/office/powerpoint/2010/main" val="4885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97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133600"/>
            <a:ext cx="2245895" cy="314595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133600"/>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9906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111842"/>
            <a:ext cx="2245895" cy="3145958"/>
          </a:xfrm>
          <a:prstGeom prst="rect">
            <a:avLst/>
          </a:prstGeom>
          <a:blipFill dpi="0" rotWithShape="1">
            <a:blip r:embed="rId4" cstate="print"/>
            <a:srcRec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066800"/>
            <a:ext cx="2296696" cy="1015663"/>
          </a:xfrm>
          <a:prstGeom prst="rect">
            <a:avLst/>
          </a:prstGeom>
          <a:noFill/>
        </p:spPr>
        <p:txBody>
          <a:bodyPr wrap="square" rtlCol="0">
            <a:spAutoFit/>
          </a:bodyPr>
          <a:lstStyle/>
          <a:p>
            <a:pPr algn="justLow" rtl="1"/>
            <a:r>
              <a:rPr lang="ar-SA" sz="2000" b="1" dirty="0"/>
              <a:t>القلق النفسي والاكتئاب الشديد</a:t>
            </a:r>
            <a:r>
              <a:rPr lang="ar-SA" sz="2000" b="1" dirty="0" smtClean="0"/>
              <a:t>.</a:t>
            </a:r>
            <a:endParaRPr lang="ar-SA" sz="2000" b="1" dirty="0"/>
          </a:p>
          <a:p>
            <a:pPr algn="justLow" rtl="1"/>
            <a:endParaRPr lang="ar-SA" sz="2000" b="1" dirty="0"/>
          </a:p>
        </p:txBody>
      </p:sp>
      <p:sp>
        <p:nvSpPr>
          <p:cNvPr id="17" name="مربع نص 16"/>
          <p:cNvSpPr txBox="1"/>
          <p:nvPr/>
        </p:nvSpPr>
        <p:spPr>
          <a:xfrm>
            <a:off x="3505200" y="1066800"/>
            <a:ext cx="2296696" cy="400110"/>
          </a:xfrm>
          <a:prstGeom prst="rect">
            <a:avLst/>
          </a:prstGeom>
          <a:noFill/>
        </p:spPr>
        <p:txBody>
          <a:bodyPr wrap="square" rtlCol="0">
            <a:spAutoFit/>
          </a:bodyPr>
          <a:lstStyle/>
          <a:p>
            <a:pPr algn="justLow" rtl="1"/>
            <a:r>
              <a:rPr lang="ar-SA" sz="2000" b="1" dirty="0" smtClean="0"/>
              <a:t>النعاس </a:t>
            </a:r>
            <a:r>
              <a:rPr lang="ar-SA" sz="2000" b="1" dirty="0"/>
              <a:t>غير </a:t>
            </a:r>
            <a:r>
              <a:rPr lang="ar-SA" sz="2000" b="1" dirty="0" smtClean="0"/>
              <a:t>الم</a:t>
            </a:r>
            <a:r>
              <a:rPr lang="ar-IQ" sz="2000" b="1" dirty="0" smtClean="0"/>
              <a:t>أ</a:t>
            </a:r>
            <a:r>
              <a:rPr lang="ar-SA" sz="2000" b="1" dirty="0" smtClean="0"/>
              <a:t>لو</a:t>
            </a:r>
            <a:r>
              <a:rPr lang="ar-IQ" sz="2000" b="1" dirty="0" smtClean="0"/>
              <a:t>ف.</a:t>
            </a:r>
            <a:endParaRPr lang="ar-SA" sz="2200" b="1" dirty="0"/>
          </a:p>
        </p:txBody>
      </p:sp>
      <p:sp>
        <p:nvSpPr>
          <p:cNvPr id="18" name="مربع نص 17"/>
          <p:cNvSpPr txBox="1"/>
          <p:nvPr/>
        </p:nvSpPr>
        <p:spPr>
          <a:xfrm>
            <a:off x="497303" y="1066800"/>
            <a:ext cx="2296696" cy="1015663"/>
          </a:xfrm>
          <a:prstGeom prst="rect">
            <a:avLst/>
          </a:prstGeom>
          <a:noFill/>
        </p:spPr>
        <p:txBody>
          <a:bodyPr wrap="square" rtlCol="0">
            <a:spAutoFit/>
          </a:bodyPr>
          <a:lstStyle/>
          <a:p>
            <a:pPr algn="justLow" rtl="1"/>
            <a:r>
              <a:rPr lang="ar-SA" sz="2000" b="1" dirty="0"/>
              <a:t>التقلبات المزاجية المفاجئة وفقًا لحالة </a:t>
            </a:r>
            <a:r>
              <a:rPr lang="ar-SA" sz="2000" b="1" dirty="0" smtClean="0"/>
              <a:t>التعاطي</a:t>
            </a:r>
            <a:r>
              <a:rPr lang="ar-IQ" sz="2000" b="1" dirty="0" smtClean="0"/>
              <a:t>.</a:t>
            </a:r>
            <a:endParaRPr lang="ar-SA" sz="2200" b="1" dirty="0"/>
          </a:p>
        </p:txBody>
      </p:sp>
      <p:sp>
        <p:nvSpPr>
          <p:cNvPr id="19" name="شكل بيضاوي 18"/>
          <p:cNvSpPr/>
          <p:nvPr/>
        </p:nvSpPr>
        <p:spPr>
          <a:xfrm>
            <a:off x="7010400"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10</a:t>
            </a:r>
            <a:endParaRPr lang="ar-IQ" sz="2400" dirty="0"/>
          </a:p>
        </p:txBody>
      </p:sp>
      <p:sp>
        <p:nvSpPr>
          <p:cNvPr id="20" name="شكل بيضاوي 19"/>
          <p:cNvSpPr/>
          <p:nvPr/>
        </p:nvSpPr>
        <p:spPr>
          <a:xfrm>
            <a:off x="4114800"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11</a:t>
            </a:r>
            <a:endParaRPr lang="ar-IQ" sz="2400" dirty="0"/>
          </a:p>
        </p:txBody>
      </p:sp>
      <p:sp>
        <p:nvSpPr>
          <p:cNvPr id="21" name="شكل بيضاوي 20"/>
          <p:cNvSpPr/>
          <p:nvPr/>
        </p:nvSpPr>
        <p:spPr>
          <a:xfrm>
            <a:off x="1150351" y="381000"/>
            <a:ext cx="990600" cy="381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t>12</a:t>
            </a:r>
            <a:endParaRPr lang="ar-IQ" sz="2400" dirty="0"/>
          </a:p>
        </p:txBody>
      </p:sp>
    </p:spTree>
    <p:extLst>
      <p:ext uri="{BB962C8B-B14F-4D97-AF65-F5344CB8AC3E}">
        <p14:creationId xmlns:p14="http://schemas.microsoft.com/office/powerpoint/2010/main" val="166567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9332" y="914400"/>
            <a:ext cx="8915400" cy="2431435"/>
          </a:xfrm>
          <a:prstGeom prst="rect">
            <a:avLst/>
          </a:prstGeom>
          <a:noFill/>
        </p:spPr>
        <p:txBody>
          <a:bodyPr wrap="square" rtlCol="0">
            <a:spAutoFit/>
          </a:bodyPr>
          <a:lstStyle/>
          <a:p>
            <a:pPr algn="r"/>
            <a:r>
              <a:rPr lang="en-US" sz="3200" b="1" dirty="0" smtClean="0">
                <a:solidFill>
                  <a:srgbClr val="FF0000"/>
                </a:solidFill>
              </a:rPr>
              <a:t>/</a:t>
            </a:r>
            <a:r>
              <a:rPr lang="ar-SA" sz="3200" b="1" dirty="0" smtClean="0">
                <a:solidFill>
                  <a:srgbClr val="FF0000"/>
                </a:solidFill>
              </a:rPr>
              <a:t>ملاحظة</a:t>
            </a:r>
            <a:endParaRPr lang="ar-SA" sz="3200" b="1" dirty="0">
              <a:solidFill>
                <a:srgbClr val="FF0000"/>
              </a:solidFill>
            </a:endParaRPr>
          </a:p>
          <a:p>
            <a:pPr algn="just" rtl="1"/>
            <a:r>
              <a:rPr lang="ar-SA" sz="2400" b="1" dirty="0" smtClean="0"/>
              <a:t>قد </a:t>
            </a:r>
            <a:r>
              <a:rPr lang="ar-SA" sz="2400" b="1" dirty="0"/>
              <a:t>تظهر العديد من الأعراض التي أوضحناها </a:t>
            </a:r>
            <a:r>
              <a:rPr lang="ar-SA" sz="2400" b="1" dirty="0" smtClean="0"/>
              <a:t>مسبقاً </a:t>
            </a:r>
            <a:r>
              <a:rPr lang="ar-SA" sz="2400" b="1" dirty="0"/>
              <a:t>على أي شخص ولكن ذلك لا يعني بالضرورة أنه مدمن مخدرات، بل قد يعاني هذا الشخص من مرض ما فتظهر عليه مجموعة أعراض مشابهة لأعراض الإدمان، لذا يجب ألا تحكم </a:t>
            </a:r>
            <a:r>
              <a:rPr lang="ar-SA" sz="2400" b="1" dirty="0" smtClean="0"/>
              <a:t>نهائياً على </a:t>
            </a:r>
            <a:r>
              <a:rPr lang="ar-SA" sz="2400" b="1" dirty="0"/>
              <a:t>الشخص بأنه مدمن مخدرات إلا بعد خضوعه لفحص طبي متخصص يوضح ما إذا كانت تلك الأعراض ناتجة عن الإدمان أم </a:t>
            </a:r>
            <a:r>
              <a:rPr lang="ar-SA" sz="2400" b="1" dirty="0" smtClean="0"/>
              <a:t>لا.</a:t>
            </a:r>
            <a:endParaRPr lang="ar-SA" sz="2400" dirty="0"/>
          </a:p>
        </p:txBody>
      </p:sp>
    </p:spTree>
    <p:extLst>
      <p:ext uri="{BB962C8B-B14F-4D97-AF65-F5344CB8AC3E}">
        <p14:creationId xmlns:p14="http://schemas.microsoft.com/office/powerpoint/2010/main" val="343514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8600" y="1143000"/>
            <a:ext cx="8686800" cy="3293209"/>
          </a:xfrm>
          <a:prstGeom prst="rect">
            <a:avLst/>
          </a:prstGeom>
          <a:noFill/>
        </p:spPr>
        <p:txBody>
          <a:bodyPr wrap="square" rtlCol="0">
            <a:spAutoFit/>
          </a:bodyPr>
          <a:lstStyle/>
          <a:p>
            <a:pPr algn="just" rtl="1"/>
            <a:r>
              <a:rPr lang="ar-IQ" sz="3200" b="1" u="sng" dirty="0" smtClean="0">
                <a:solidFill>
                  <a:srgbClr val="FF0000"/>
                </a:solidFill>
              </a:rPr>
              <a:t>الدوبامين</a:t>
            </a:r>
          </a:p>
          <a:p>
            <a:pPr algn="just" rtl="1"/>
            <a:endParaRPr lang="ar-IQ" sz="800" b="1" dirty="0" smtClean="0"/>
          </a:p>
          <a:p>
            <a:pPr algn="justLow" rtl="1"/>
            <a:r>
              <a:rPr lang="ar-SA" sz="2400" b="1" dirty="0" smtClean="0"/>
              <a:t>مع </a:t>
            </a:r>
            <a:r>
              <a:rPr lang="ar-SA" sz="2400" b="1" dirty="0"/>
              <a:t>تعاطي المخدرات المتكرر، يصبح عمل </a:t>
            </a:r>
            <a:r>
              <a:rPr lang="ar-SA" sz="2400" b="1" dirty="0">
                <a:solidFill>
                  <a:srgbClr val="FF0000"/>
                </a:solidFill>
              </a:rPr>
              <a:t>الدوبامين</a:t>
            </a:r>
            <a:r>
              <a:rPr lang="ar-SA" sz="2400" b="1" dirty="0"/>
              <a:t> في الدماغ </a:t>
            </a:r>
            <a:r>
              <a:rPr lang="ar-SA" sz="2400" b="1" dirty="0" smtClean="0"/>
              <a:t>غير طبيعي</a:t>
            </a:r>
            <a:r>
              <a:rPr lang="ar-IQ" sz="2400" b="1" dirty="0" smtClean="0"/>
              <a:t> فهو </a:t>
            </a:r>
            <a:r>
              <a:rPr lang="ar-SA" sz="2400" b="1" dirty="0" smtClean="0"/>
              <a:t>يؤثر </a:t>
            </a:r>
            <a:r>
              <a:rPr lang="ar-SA" sz="2400" b="1" dirty="0"/>
              <a:t>على أحاسيس السعادة والاندفاع، فيشعر الشخص بالفراغ وانعدام الحيوية والكآبة عندما لا يتعاطى المخدر. من دون المخدرات، تبدو حياة المتعاطي خالية من السعادة والفرح ويحتاج إليها ليعيد </a:t>
            </a:r>
            <a:r>
              <a:rPr lang="ar-SA" sz="2400" b="1" dirty="0">
                <a:solidFill>
                  <a:srgbClr val="FF0000"/>
                </a:solidFill>
              </a:rPr>
              <a:t>الدوبامين</a:t>
            </a:r>
            <a:r>
              <a:rPr lang="ar-SA" sz="2400" b="1" dirty="0"/>
              <a:t> إلى مستوياته </a:t>
            </a:r>
            <a:r>
              <a:rPr lang="ar-SA" sz="2400" b="1" dirty="0" smtClean="0"/>
              <a:t>الطبيعية. </a:t>
            </a:r>
            <a:r>
              <a:rPr lang="ar-SA" sz="2400" b="1" dirty="0"/>
              <a:t>كما أنه يحتاج أحياناً  لكمية أكبر من المخدر لخلق ارتفاع في مستوى </a:t>
            </a:r>
            <a:r>
              <a:rPr lang="ar-SA" sz="2400" b="1" dirty="0">
                <a:solidFill>
                  <a:srgbClr val="FF0000"/>
                </a:solidFill>
              </a:rPr>
              <a:t>الدوبامين</a:t>
            </a:r>
            <a:r>
              <a:rPr lang="ar-SA" sz="2400" b="1" dirty="0"/>
              <a:t>، أو </a:t>
            </a:r>
            <a:r>
              <a:rPr lang="ar-SA" sz="2400" b="1" dirty="0" smtClean="0"/>
              <a:t>(الطوفان).</a:t>
            </a:r>
          </a:p>
          <a:p>
            <a:pPr algn="justLow" rtl="1"/>
            <a:r>
              <a:rPr lang="ar-SA" sz="2400" b="1" dirty="0" smtClean="0"/>
              <a:t>عند تعاطي </a:t>
            </a:r>
            <a:r>
              <a:rPr lang="ar-SA" sz="2400" b="1" dirty="0"/>
              <a:t>المخدرات، يكون </a:t>
            </a:r>
            <a:r>
              <a:rPr lang="ar-SA" sz="2400" b="1" dirty="0" smtClean="0"/>
              <a:t>المدمن </a:t>
            </a:r>
            <a:r>
              <a:rPr lang="ar-SA" sz="2400" b="1" dirty="0"/>
              <a:t>قد غير طريقة عمل </a:t>
            </a:r>
            <a:r>
              <a:rPr lang="ar-SA" sz="2400" b="1" dirty="0" smtClean="0"/>
              <a:t>دماغه. وبالتالي يفقد قدرته على السيطرة في تعاطيه للمخدرات. </a:t>
            </a:r>
            <a:endParaRPr lang="en-US" sz="2400" dirty="0"/>
          </a:p>
        </p:txBody>
      </p:sp>
    </p:spTree>
    <p:extLst>
      <p:ext uri="{BB962C8B-B14F-4D97-AF65-F5344CB8AC3E}">
        <p14:creationId xmlns:p14="http://schemas.microsoft.com/office/powerpoint/2010/main" val="15660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289679"/>
            <a:ext cx="8610600" cy="1169551"/>
          </a:xfrm>
          <a:prstGeom prst="rect">
            <a:avLst/>
          </a:prstGeom>
        </p:spPr>
        <p:txBody>
          <a:bodyPr wrap="square">
            <a:spAutoFit/>
          </a:bodyPr>
          <a:lstStyle/>
          <a:p>
            <a:pPr algn="r" rtl="1"/>
            <a:r>
              <a:rPr lang="ar-SA" sz="2800" b="1" dirty="0" smtClean="0">
                <a:solidFill>
                  <a:srgbClr val="FF0000"/>
                </a:solidFill>
              </a:rPr>
              <a:t>الآثار الصحية للإدمان على المخدرات :</a:t>
            </a:r>
            <a:endParaRPr lang="ar-SA" sz="2800" b="1" dirty="0">
              <a:solidFill>
                <a:srgbClr val="FF0000"/>
              </a:solidFill>
            </a:endParaRPr>
          </a:p>
          <a:p>
            <a:pPr algn="just" rtl="1"/>
            <a:endParaRPr lang="ar-SA" sz="2400" b="1" dirty="0"/>
          </a:p>
          <a:p>
            <a:pPr algn="r"/>
            <a:r>
              <a:rPr lang="ar-SA" dirty="0" smtClean="0"/>
              <a:t> </a:t>
            </a:r>
            <a:endParaRPr lang="ar-SA"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990600"/>
            <a:ext cx="5257800" cy="5257800"/>
          </a:xfrm>
          <a:prstGeom prst="rect">
            <a:avLst/>
          </a:prstGeom>
        </p:spPr>
      </p:pic>
    </p:spTree>
    <p:extLst>
      <p:ext uri="{BB962C8B-B14F-4D97-AF65-F5344CB8AC3E}">
        <p14:creationId xmlns:p14="http://schemas.microsoft.com/office/powerpoint/2010/main" val="273416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304800" y="4669762"/>
            <a:ext cx="8534400" cy="10631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مستطيل 12"/>
          <p:cNvSpPr/>
          <p:nvPr/>
        </p:nvSpPr>
        <p:spPr>
          <a:xfrm>
            <a:off x="304800" y="1752600"/>
            <a:ext cx="8534400" cy="10631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مستطيل 10"/>
          <p:cNvSpPr/>
          <p:nvPr/>
        </p:nvSpPr>
        <p:spPr>
          <a:xfrm>
            <a:off x="304800" y="3212044"/>
            <a:ext cx="8534400" cy="10631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a:off x="304800" y="381000"/>
            <a:ext cx="8534400" cy="10631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457200" y="497100"/>
            <a:ext cx="8229600" cy="830997"/>
          </a:xfrm>
          <a:prstGeom prst="rect">
            <a:avLst/>
          </a:prstGeom>
        </p:spPr>
        <p:txBody>
          <a:bodyPr wrap="square">
            <a:spAutoFit/>
          </a:bodyPr>
          <a:lstStyle/>
          <a:p>
            <a:pPr algn="just" rtl="1"/>
            <a:r>
              <a:rPr lang="ar-SA" sz="2400" b="1" dirty="0" smtClean="0"/>
              <a:t>1- إصابة جهاز المناعة مثل: الإصابة بالأمراض الجنسية، والأمراض الفيروسية كالتهاب الكبد الفيروسي.</a:t>
            </a:r>
            <a:r>
              <a:rPr lang="ar-SA" dirty="0" smtClean="0"/>
              <a:t> </a:t>
            </a:r>
            <a:endParaRPr lang="ar-SA" dirty="0"/>
          </a:p>
        </p:txBody>
      </p:sp>
      <p:sp>
        <p:nvSpPr>
          <p:cNvPr id="6" name="مستطيل 5"/>
          <p:cNvSpPr/>
          <p:nvPr/>
        </p:nvSpPr>
        <p:spPr>
          <a:xfrm>
            <a:off x="457200" y="1993326"/>
            <a:ext cx="8229600" cy="461665"/>
          </a:xfrm>
          <a:prstGeom prst="rect">
            <a:avLst/>
          </a:prstGeom>
        </p:spPr>
        <p:txBody>
          <a:bodyPr wrap="square">
            <a:spAutoFit/>
          </a:bodyPr>
          <a:lstStyle/>
          <a:p>
            <a:pPr algn="just" rtl="1"/>
            <a:r>
              <a:rPr lang="ar-SA" sz="2400" b="1" dirty="0"/>
              <a:t>2- الاضطرابات الهرمونية مثل: </a:t>
            </a:r>
            <a:r>
              <a:rPr lang="ar-SA" sz="2400" b="1" dirty="0" smtClean="0"/>
              <a:t>العقم </a:t>
            </a:r>
            <a:r>
              <a:rPr lang="ar-SA" sz="2400" b="1" dirty="0"/>
              <a:t>والتأثير في عملية </a:t>
            </a:r>
            <a:r>
              <a:rPr lang="ar-SA" sz="2400" b="1" dirty="0" smtClean="0"/>
              <a:t>الإخصاب.</a:t>
            </a:r>
            <a:endParaRPr lang="ar-SA" sz="2400" b="1" dirty="0"/>
          </a:p>
        </p:txBody>
      </p:sp>
      <p:sp>
        <p:nvSpPr>
          <p:cNvPr id="8" name="مستطيل 7"/>
          <p:cNvSpPr/>
          <p:nvPr/>
        </p:nvSpPr>
        <p:spPr>
          <a:xfrm>
            <a:off x="457200" y="3328144"/>
            <a:ext cx="8229600" cy="830997"/>
          </a:xfrm>
          <a:prstGeom prst="rect">
            <a:avLst/>
          </a:prstGeom>
        </p:spPr>
        <p:txBody>
          <a:bodyPr wrap="square">
            <a:spAutoFit/>
          </a:bodyPr>
          <a:lstStyle/>
          <a:p>
            <a:pPr algn="just" rtl="1"/>
            <a:r>
              <a:rPr lang="ar-SA" sz="2400" b="1" dirty="0"/>
              <a:t>3- مضاعفات نفسية مثل: </a:t>
            </a:r>
            <a:r>
              <a:rPr lang="ar-SA" sz="2400" b="1" dirty="0" smtClean="0"/>
              <a:t>تغير</a:t>
            </a:r>
            <a:r>
              <a:rPr lang="ar-IQ" sz="2400" b="1" dirty="0" smtClean="0"/>
              <a:t> ملحوظ</a:t>
            </a:r>
            <a:r>
              <a:rPr lang="ar-SA" sz="2400" b="1" dirty="0" smtClean="0"/>
              <a:t> </a:t>
            </a:r>
            <a:r>
              <a:rPr lang="ar-IQ" sz="2400" b="1" dirty="0" smtClean="0"/>
              <a:t>ب</a:t>
            </a:r>
            <a:r>
              <a:rPr lang="ar-SA" sz="2400" b="1" dirty="0" smtClean="0"/>
              <a:t>الشخصية</a:t>
            </a:r>
            <a:r>
              <a:rPr lang="ar-SA" sz="2400" b="1" dirty="0"/>
              <a:t>، والتدني في الأداء الوظيفي </a:t>
            </a:r>
            <a:r>
              <a:rPr lang="ar-SA" sz="2400" b="1" dirty="0" smtClean="0"/>
              <a:t>والمعرفي.</a:t>
            </a:r>
            <a:endParaRPr lang="ar-SA" sz="2400" b="1" dirty="0"/>
          </a:p>
        </p:txBody>
      </p:sp>
      <p:sp>
        <p:nvSpPr>
          <p:cNvPr id="10" name="مستطيل 9"/>
          <p:cNvSpPr/>
          <p:nvPr/>
        </p:nvSpPr>
        <p:spPr>
          <a:xfrm>
            <a:off x="457200" y="4970528"/>
            <a:ext cx="8229600" cy="461665"/>
          </a:xfrm>
          <a:prstGeom prst="rect">
            <a:avLst/>
          </a:prstGeom>
        </p:spPr>
        <p:txBody>
          <a:bodyPr wrap="square">
            <a:spAutoFit/>
          </a:bodyPr>
          <a:lstStyle/>
          <a:p>
            <a:pPr algn="just" rtl="1"/>
            <a:r>
              <a:rPr lang="ar-SA" sz="2400" b="1" dirty="0"/>
              <a:t>4- أعراض ذهنية مثل: </a:t>
            </a:r>
            <a:r>
              <a:rPr lang="ar-SA" sz="2400" b="1" dirty="0" smtClean="0"/>
              <a:t>الشعور </a:t>
            </a:r>
            <a:r>
              <a:rPr lang="ar-SA" sz="2400" b="1" dirty="0"/>
              <a:t>باللامبالاة، وفقدان الحكم الصحيح على </a:t>
            </a:r>
            <a:r>
              <a:rPr lang="ar-SA" sz="2400" b="1" dirty="0" smtClean="0"/>
              <a:t>الأشياء.</a:t>
            </a:r>
            <a:r>
              <a:rPr lang="ar-SA" sz="2400" dirty="0" smtClean="0"/>
              <a:t> </a:t>
            </a:r>
            <a:endParaRPr lang="ar-SA" sz="2400" dirty="0"/>
          </a:p>
        </p:txBody>
      </p:sp>
    </p:spTree>
    <p:extLst>
      <p:ext uri="{BB962C8B-B14F-4D97-AF65-F5344CB8AC3E}">
        <p14:creationId xmlns:p14="http://schemas.microsoft.com/office/powerpoint/2010/main" val="6234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1" grpId="0" animBg="1"/>
      <p:bldP spid="3" grpId="0" animBg="1"/>
      <p:bldP spid="4" grpId="0"/>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7150"/>
            <a:ext cx="8763000" cy="769441"/>
          </a:xfrm>
          <a:prstGeom prst="rect">
            <a:avLst/>
          </a:prstGeom>
        </p:spPr>
        <p:txBody>
          <a:bodyPr wrap="square">
            <a:spAutoFit/>
          </a:bodyPr>
          <a:lstStyle/>
          <a:p>
            <a:pPr algn="r" rtl="1"/>
            <a:r>
              <a:rPr lang="ar-SA" sz="2800" b="1" dirty="0">
                <a:solidFill>
                  <a:srgbClr val="FF0000"/>
                </a:solidFill>
              </a:rPr>
              <a:t>الآثار الاجتماعية </a:t>
            </a:r>
            <a:r>
              <a:rPr lang="ar-SA" sz="2800" b="1" dirty="0" smtClean="0">
                <a:solidFill>
                  <a:srgbClr val="FF0000"/>
                </a:solidFill>
              </a:rPr>
              <a:t>للإدمان على المخدرات </a:t>
            </a:r>
            <a:r>
              <a:rPr lang="ar-IQ" sz="2800" b="1" dirty="0" smtClean="0">
                <a:solidFill>
                  <a:srgbClr val="FF0000"/>
                </a:solidFill>
              </a:rPr>
              <a:t>:</a:t>
            </a:r>
          </a:p>
          <a:p>
            <a:pPr algn="just" rtl="1"/>
            <a:endParaRPr lang="en-US" sz="800" b="1" dirty="0"/>
          </a:p>
          <a:p>
            <a:pPr algn="just" rtl="1"/>
            <a:endParaRPr lang="ar-IQ" sz="800" b="1" dirty="0" smtClean="0"/>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219200"/>
            <a:ext cx="5094957" cy="4559808"/>
          </a:xfrm>
          <a:prstGeom prst="rect">
            <a:avLst/>
          </a:prstGeom>
        </p:spPr>
      </p:pic>
    </p:spTree>
    <p:extLst>
      <p:ext uri="{BB962C8B-B14F-4D97-AF65-F5344CB8AC3E}">
        <p14:creationId xmlns:p14="http://schemas.microsoft.com/office/powerpoint/2010/main" val="382796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7323029" y="3048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م</a:t>
            </a:r>
            <a:endParaRPr lang="ar-IQ" sz="4000" b="1" dirty="0">
              <a:solidFill>
                <a:schemeClr val="bg1"/>
              </a:solidFill>
            </a:endParaRPr>
          </a:p>
        </p:txBody>
      </p:sp>
      <p:sp>
        <p:nvSpPr>
          <p:cNvPr id="8" name="شكل بيضاوي 7"/>
          <p:cNvSpPr/>
          <p:nvPr/>
        </p:nvSpPr>
        <p:spPr>
          <a:xfrm>
            <a:off x="7323029" y="12192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خ</a:t>
            </a:r>
            <a:endParaRPr lang="ar-IQ" sz="4000" b="1" dirty="0">
              <a:solidFill>
                <a:schemeClr val="bg1"/>
              </a:solidFill>
            </a:endParaRPr>
          </a:p>
        </p:txBody>
      </p:sp>
      <p:sp>
        <p:nvSpPr>
          <p:cNvPr id="9" name="شكل بيضاوي 8"/>
          <p:cNvSpPr/>
          <p:nvPr/>
        </p:nvSpPr>
        <p:spPr>
          <a:xfrm>
            <a:off x="7323029" y="21336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د</a:t>
            </a:r>
            <a:endParaRPr lang="ar-IQ" sz="4000" b="1" dirty="0">
              <a:solidFill>
                <a:schemeClr val="bg1"/>
              </a:solidFill>
            </a:endParaRPr>
          </a:p>
        </p:txBody>
      </p:sp>
      <p:sp>
        <p:nvSpPr>
          <p:cNvPr id="10" name="شكل بيضاوي 9"/>
          <p:cNvSpPr/>
          <p:nvPr/>
        </p:nvSpPr>
        <p:spPr>
          <a:xfrm>
            <a:off x="7323029" y="30480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ر</a:t>
            </a:r>
            <a:endParaRPr lang="ar-IQ" sz="4000" b="1" dirty="0">
              <a:solidFill>
                <a:schemeClr val="bg1"/>
              </a:solidFill>
            </a:endParaRPr>
          </a:p>
        </p:txBody>
      </p:sp>
      <p:sp>
        <p:nvSpPr>
          <p:cNvPr id="11" name="شكل بيضاوي 10"/>
          <p:cNvSpPr/>
          <p:nvPr/>
        </p:nvSpPr>
        <p:spPr>
          <a:xfrm>
            <a:off x="7323029" y="39624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ا</a:t>
            </a:r>
            <a:endParaRPr lang="ar-IQ" sz="4000" b="1" dirty="0">
              <a:solidFill>
                <a:schemeClr val="bg1"/>
              </a:solidFill>
            </a:endParaRPr>
          </a:p>
        </p:txBody>
      </p:sp>
      <p:sp>
        <p:nvSpPr>
          <p:cNvPr id="12" name="شكل بيضاوي 11"/>
          <p:cNvSpPr/>
          <p:nvPr/>
        </p:nvSpPr>
        <p:spPr>
          <a:xfrm>
            <a:off x="7323029" y="4876800"/>
            <a:ext cx="830371"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4000" b="1" dirty="0" smtClean="0">
                <a:solidFill>
                  <a:schemeClr val="bg1"/>
                </a:solidFill>
              </a:rPr>
              <a:t>ت</a:t>
            </a:r>
            <a:endParaRPr lang="ar-IQ" sz="4000" b="1" dirty="0">
              <a:solidFill>
                <a:schemeClr val="bg1"/>
              </a:solidFill>
            </a:endParaRPr>
          </a:p>
        </p:txBody>
      </p:sp>
      <p:cxnSp>
        <p:nvCxnSpPr>
          <p:cNvPr id="14" name="رابط كسهم مستقيم 13"/>
          <p:cNvCxnSpPr/>
          <p:nvPr/>
        </p:nvCxnSpPr>
        <p:spPr>
          <a:xfrm flipH="1">
            <a:off x="3886200" y="723900"/>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مستطيل مستدير الزوايا 16"/>
          <p:cNvSpPr/>
          <p:nvPr/>
        </p:nvSpPr>
        <p:spPr>
          <a:xfrm>
            <a:off x="805322" y="421710"/>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موت بطيء</a:t>
            </a:r>
            <a:endParaRPr lang="ar-IQ" sz="4000" b="1" dirty="0">
              <a:solidFill>
                <a:srgbClr val="FF0000"/>
              </a:solidFill>
            </a:endParaRPr>
          </a:p>
        </p:txBody>
      </p:sp>
      <p:cxnSp>
        <p:nvCxnSpPr>
          <p:cNvPr id="18" name="رابط كسهم مستقيم 17"/>
          <p:cNvCxnSpPr/>
          <p:nvPr/>
        </p:nvCxnSpPr>
        <p:spPr>
          <a:xfrm flipH="1">
            <a:off x="3886200" y="1638300"/>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رابط كسهم مستقيم 18"/>
          <p:cNvCxnSpPr/>
          <p:nvPr/>
        </p:nvCxnSpPr>
        <p:spPr>
          <a:xfrm flipH="1">
            <a:off x="3886200" y="2552700"/>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رابط كسهم مستقيم 19"/>
          <p:cNvCxnSpPr/>
          <p:nvPr/>
        </p:nvCxnSpPr>
        <p:spPr>
          <a:xfrm flipH="1">
            <a:off x="3903424" y="3467100"/>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رابط كسهم مستقيم 20"/>
          <p:cNvCxnSpPr/>
          <p:nvPr/>
        </p:nvCxnSpPr>
        <p:spPr>
          <a:xfrm flipH="1">
            <a:off x="3886200" y="4381500"/>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رابط كسهم مستقيم 21"/>
          <p:cNvCxnSpPr/>
          <p:nvPr/>
        </p:nvCxnSpPr>
        <p:spPr>
          <a:xfrm flipH="1">
            <a:off x="3886200" y="5307904"/>
            <a:ext cx="3429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مستطيل مستدير الزوايا 22"/>
          <p:cNvSpPr/>
          <p:nvPr/>
        </p:nvSpPr>
        <p:spPr>
          <a:xfrm>
            <a:off x="792796" y="1333500"/>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خطر محقق</a:t>
            </a:r>
            <a:endParaRPr lang="ar-IQ" sz="4000" b="1" dirty="0">
              <a:solidFill>
                <a:srgbClr val="FF0000"/>
              </a:solidFill>
            </a:endParaRPr>
          </a:p>
        </p:txBody>
      </p:sp>
      <p:sp>
        <p:nvSpPr>
          <p:cNvPr id="24" name="مستطيل مستدير الزوايا 23"/>
          <p:cNvSpPr/>
          <p:nvPr/>
        </p:nvSpPr>
        <p:spPr>
          <a:xfrm>
            <a:off x="782358" y="2247900"/>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دمار للمجتمع</a:t>
            </a:r>
            <a:endParaRPr lang="ar-IQ" sz="4000" b="1" dirty="0">
              <a:solidFill>
                <a:srgbClr val="FF0000"/>
              </a:solidFill>
            </a:endParaRPr>
          </a:p>
        </p:txBody>
      </p:sp>
      <p:sp>
        <p:nvSpPr>
          <p:cNvPr id="25" name="مستطيل مستدير الزوايا 24"/>
          <p:cNvSpPr/>
          <p:nvPr/>
        </p:nvSpPr>
        <p:spPr>
          <a:xfrm>
            <a:off x="806366" y="3162300"/>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رفض للواقع</a:t>
            </a:r>
            <a:endParaRPr lang="ar-IQ" sz="4000" b="1" dirty="0">
              <a:solidFill>
                <a:srgbClr val="FF0000"/>
              </a:solidFill>
            </a:endParaRPr>
          </a:p>
        </p:txBody>
      </p:sp>
      <p:sp>
        <p:nvSpPr>
          <p:cNvPr id="26" name="مستطيل مستدير الزوايا 25"/>
          <p:cNvSpPr/>
          <p:nvPr/>
        </p:nvSpPr>
        <p:spPr>
          <a:xfrm>
            <a:off x="792796" y="4076700"/>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اضاعة للمستقبل</a:t>
            </a:r>
            <a:endParaRPr lang="ar-IQ" sz="4000" b="1" dirty="0">
              <a:solidFill>
                <a:srgbClr val="FF0000"/>
              </a:solidFill>
            </a:endParaRPr>
          </a:p>
        </p:txBody>
      </p:sp>
      <p:sp>
        <p:nvSpPr>
          <p:cNvPr id="27" name="مستطيل مستدير الزوايا 26"/>
          <p:cNvSpPr/>
          <p:nvPr/>
        </p:nvSpPr>
        <p:spPr>
          <a:xfrm>
            <a:off x="782358" y="5003104"/>
            <a:ext cx="3079834" cy="6096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4000" b="1" dirty="0" smtClean="0">
                <a:solidFill>
                  <a:srgbClr val="FF0000"/>
                </a:solidFill>
              </a:rPr>
              <a:t>تحصد الارواح</a:t>
            </a:r>
            <a:endParaRPr lang="ar-IQ" sz="4000" b="1" dirty="0">
              <a:solidFill>
                <a:srgbClr val="FF0000"/>
              </a:solidFill>
            </a:endParaRPr>
          </a:p>
        </p:txBody>
      </p:sp>
    </p:spTree>
    <p:extLst>
      <p:ext uri="{BB962C8B-B14F-4D97-AF65-F5344CB8AC3E}">
        <p14:creationId xmlns:p14="http://schemas.microsoft.com/office/powerpoint/2010/main" val="1911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0-#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0-#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0-#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7"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611400"/>
            <a:ext cx="8534400" cy="2474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457200" y="879254"/>
            <a:ext cx="8229600" cy="1938992"/>
          </a:xfrm>
          <a:prstGeom prst="rect">
            <a:avLst/>
          </a:prstGeom>
        </p:spPr>
        <p:txBody>
          <a:bodyPr wrap="square">
            <a:spAutoFit/>
          </a:bodyPr>
          <a:lstStyle/>
          <a:p>
            <a:pPr algn="just" rtl="1"/>
            <a:r>
              <a:rPr lang="ar-SA" sz="2400" b="1" dirty="0">
                <a:solidFill>
                  <a:srgbClr val="FF0000"/>
                </a:solidFill>
              </a:rPr>
              <a:t>1- انتشار الجريمة </a:t>
            </a:r>
            <a:r>
              <a:rPr lang="ar-SA" sz="2400" b="1" dirty="0" smtClean="0">
                <a:solidFill>
                  <a:srgbClr val="FF0000"/>
                </a:solidFill>
              </a:rPr>
              <a:t>والانحراف</a:t>
            </a:r>
            <a:r>
              <a:rPr lang="ar-SA" sz="2400" b="1" dirty="0" smtClean="0"/>
              <a:t>: </a:t>
            </a:r>
            <a:r>
              <a:rPr lang="ar-SA" sz="2400" b="1" dirty="0"/>
              <a:t>وذلك من ناحيتين: </a:t>
            </a:r>
          </a:p>
          <a:p>
            <a:pPr algn="just" rtl="1"/>
            <a:r>
              <a:rPr lang="ar-SA" sz="2400" b="1" dirty="0"/>
              <a:t>الناحية الأولى: </a:t>
            </a:r>
            <a:r>
              <a:rPr lang="ar-SA" sz="2400" b="1" dirty="0" smtClean="0"/>
              <a:t>أنه</a:t>
            </a:r>
            <a:r>
              <a:rPr lang="ar-IQ" sz="2400" b="1" dirty="0" smtClean="0"/>
              <a:t>ا</a:t>
            </a:r>
            <a:r>
              <a:rPr lang="ar-SA" sz="2400" b="1" dirty="0" smtClean="0"/>
              <a:t> </a:t>
            </a:r>
            <a:r>
              <a:rPr lang="ar-SA" sz="2400" b="1" dirty="0"/>
              <a:t>جريمة في حد ذاته</a:t>
            </a:r>
            <a:r>
              <a:rPr lang="ar-IQ" sz="2400" b="1" dirty="0"/>
              <a:t>ا</a:t>
            </a:r>
            <a:r>
              <a:rPr lang="ar-SA" sz="2400" b="1" dirty="0"/>
              <a:t> يعاقب عليها </a:t>
            </a:r>
            <a:r>
              <a:rPr lang="ar-SA" sz="2400" b="1" dirty="0" smtClean="0"/>
              <a:t>القانون</a:t>
            </a:r>
            <a:r>
              <a:rPr lang="ar-IQ" sz="2400" b="1" dirty="0"/>
              <a:t>.</a:t>
            </a:r>
            <a:endParaRPr lang="ar-SA" sz="2400" b="1" dirty="0"/>
          </a:p>
          <a:p>
            <a:pPr algn="just" rtl="1"/>
            <a:r>
              <a:rPr lang="ar-SA" sz="2400" b="1" dirty="0" smtClean="0"/>
              <a:t>الناحيةً</a:t>
            </a:r>
            <a:r>
              <a:rPr lang="ar-IQ" sz="2400" b="1" dirty="0" smtClean="0"/>
              <a:t> الثانية</a:t>
            </a:r>
            <a:r>
              <a:rPr lang="ar-SA" sz="2400" b="1" dirty="0"/>
              <a:t>: </a:t>
            </a:r>
            <a:r>
              <a:rPr lang="ar-SA" sz="2400" b="1" dirty="0">
                <a:solidFill>
                  <a:prstClr val="black"/>
                </a:solidFill>
              </a:rPr>
              <a:t>هي جرائم مركبة تنشئ مضاعفات إجرامية خطيرة على المجتمع </a:t>
            </a:r>
            <a:r>
              <a:rPr lang="ar-SA" sz="2400" b="1" dirty="0"/>
              <a:t>كجرائم القتل والاغتصاب والسرقة والنصب والاحتيال وخيانة الامانة والتشرد والزنى واللواط وكافة الممارسات الجنسية </a:t>
            </a:r>
            <a:r>
              <a:rPr lang="ar-SA" sz="2400" b="1" dirty="0" smtClean="0"/>
              <a:t>من</a:t>
            </a:r>
            <a:r>
              <a:rPr lang="ar-IQ" sz="2400" b="1" dirty="0" smtClean="0"/>
              <a:t>ها</a:t>
            </a:r>
            <a:r>
              <a:rPr lang="ar-SA" sz="2400" b="1" dirty="0" smtClean="0"/>
              <a:t> </a:t>
            </a:r>
            <a:r>
              <a:rPr lang="ar-SA" sz="2400" b="1" dirty="0"/>
              <a:t>الاعتداء على المحارم. </a:t>
            </a:r>
            <a:endParaRPr lang="en-US" sz="2400" b="1" dirty="0"/>
          </a:p>
        </p:txBody>
      </p:sp>
      <p:sp>
        <p:nvSpPr>
          <p:cNvPr id="12" name="مستطيل 11"/>
          <p:cNvSpPr/>
          <p:nvPr/>
        </p:nvSpPr>
        <p:spPr>
          <a:xfrm>
            <a:off x="304800" y="3467100"/>
            <a:ext cx="8534400" cy="1792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ستطيل 14"/>
          <p:cNvSpPr/>
          <p:nvPr/>
        </p:nvSpPr>
        <p:spPr>
          <a:xfrm>
            <a:off x="457200" y="3763185"/>
            <a:ext cx="8229600" cy="1200329"/>
          </a:xfrm>
          <a:prstGeom prst="rect">
            <a:avLst/>
          </a:prstGeom>
        </p:spPr>
        <p:txBody>
          <a:bodyPr wrap="square">
            <a:spAutoFit/>
          </a:bodyPr>
          <a:lstStyle/>
          <a:p>
            <a:pPr algn="just" rtl="1"/>
            <a:r>
              <a:rPr lang="ar-IQ" sz="2400" b="1" dirty="0" smtClean="0">
                <a:solidFill>
                  <a:srgbClr val="FF0000"/>
                </a:solidFill>
              </a:rPr>
              <a:t>2- </a:t>
            </a:r>
            <a:r>
              <a:rPr lang="ar-SA" sz="2400" b="1" dirty="0" smtClean="0">
                <a:solidFill>
                  <a:srgbClr val="FF0000"/>
                </a:solidFill>
              </a:rPr>
              <a:t>الانحدار </a:t>
            </a:r>
            <a:r>
              <a:rPr lang="ar-SA" sz="2400" b="1" dirty="0">
                <a:solidFill>
                  <a:srgbClr val="FF0000"/>
                </a:solidFill>
              </a:rPr>
              <a:t>الخُلقي </a:t>
            </a:r>
            <a:r>
              <a:rPr lang="ar-SA" sz="2400" b="1" dirty="0" smtClean="0">
                <a:solidFill>
                  <a:srgbClr val="FF0000"/>
                </a:solidFill>
              </a:rPr>
              <a:t>والاجتماعي</a:t>
            </a:r>
            <a:r>
              <a:rPr lang="ar-SA" sz="2400" b="1" dirty="0" smtClean="0"/>
              <a:t>:</a:t>
            </a:r>
            <a:r>
              <a:rPr lang="ar-IQ" sz="2400" b="1" dirty="0" smtClean="0"/>
              <a:t> </a:t>
            </a:r>
            <a:r>
              <a:rPr lang="ar-SA" sz="2400" b="1" dirty="0" smtClean="0"/>
              <a:t>نتيجة </a:t>
            </a:r>
            <a:r>
              <a:rPr lang="ar-SA" sz="2400" b="1" dirty="0"/>
              <a:t>لعدم القبول الاجتماعي للمتعاطي لكون سلوكه غير محترم، يضطر </a:t>
            </a:r>
            <a:r>
              <a:rPr lang="ar-IQ" sz="2400" b="1" dirty="0"/>
              <a:t>المتعاطي</a:t>
            </a:r>
            <a:r>
              <a:rPr lang="ar-SA" sz="2400" b="1" dirty="0"/>
              <a:t> إلى ارتياد الأماكن والأوساط السيئة، ومرافقة ذوي السلوك </a:t>
            </a:r>
            <a:r>
              <a:rPr lang="ar-SA" sz="2400" b="1" dirty="0" smtClean="0"/>
              <a:t>السيء</a:t>
            </a:r>
            <a:r>
              <a:rPr lang="ar-IQ" sz="2400" b="1" dirty="0" smtClean="0"/>
              <a:t>.</a:t>
            </a:r>
            <a:endParaRPr lang="en-US" sz="2400" b="1" dirty="0"/>
          </a:p>
        </p:txBody>
      </p:sp>
    </p:spTree>
    <p:extLst>
      <p:ext uri="{BB962C8B-B14F-4D97-AF65-F5344CB8AC3E}">
        <p14:creationId xmlns:p14="http://schemas.microsoft.com/office/powerpoint/2010/main" val="381737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402125"/>
            <a:ext cx="8534400" cy="146818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457200" y="536051"/>
            <a:ext cx="8229600" cy="1200329"/>
          </a:xfrm>
          <a:prstGeom prst="rect">
            <a:avLst/>
          </a:prstGeom>
        </p:spPr>
        <p:txBody>
          <a:bodyPr wrap="square">
            <a:spAutoFit/>
          </a:bodyPr>
          <a:lstStyle/>
          <a:p>
            <a:pPr algn="just" rtl="1"/>
            <a:r>
              <a:rPr lang="ar-IQ" sz="2400" b="1" dirty="0" smtClean="0">
                <a:solidFill>
                  <a:srgbClr val="FF0000"/>
                </a:solidFill>
              </a:rPr>
              <a:t>3- </a:t>
            </a:r>
            <a:r>
              <a:rPr lang="ar-SA" sz="2400" b="1" dirty="0" smtClean="0">
                <a:solidFill>
                  <a:srgbClr val="FF0000"/>
                </a:solidFill>
              </a:rPr>
              <a:t>العداوة </a:t>
            </a:r>
            <a:r>
              <a:rPr lang="ar-SA" sz="2400" b="1" dirty="0">
                <a:solidFill>
                  <a:srgbClr val="FF0000"/>
                </a:solidFill>
              </a:rPr>
              <a:t>والبغضاء بين الناس</a:t>
            </a:r>
            <a:r>
              <a:rPr lang="ar-SA" sz="2400" b="1" dirty="0" smtClean="0"/>
              <a:t>: </a:t>
            </a:r>
            <a:r>
              <a:rPr lang="ar-SA" sz="2400" b="1" dirty="0"/>
              <a:t>إن المدمن يستولي عليه حب الفخرِ الكاذب والتكبر، ويسارع إلى الغضبُ بالباطل مما يدفعُه إلى البغضاء والعداوة مع عامة الناس بل وحتى الاصدقاء، فتزداد حالات القتلُ وإفشاء </a:t>
            </a:r>
            <a:r>
              <a:rPr lang="ar-SA" sz="2400" b="1" dirty="0" smtClean="0"/>
              <a:t>الإسرار</a:t>
            </a:r>
            <a:r>
              <a:rPr lang="ar-IQ" sz="2400" b="1" dirty="0"/>
              <a:t> </a:t>
            </a:r>
            <a:r>
              <a:rPr lang="ar-SA" sz="2400" b="1" dirty="0" smtClean="0"/>
              <a:t>وهتك الإعراض</a:t>
            </a:r>
            <a:r>
              <a:rPr lang="ar-IQ" sz="2400" b="1" dirty="0" smtClean="0"/>
              <a:t>.</a:t>
            </a:r>
            <a:endParaRPr lang="en-US" sz="2400" b="1" dirty="0"/>
          </a:p>
        </p:txBody>
      </p:sp>
      <p:sp>
        <p:nvSpPr>
          <p:cNvPr id="6" name="مستطيل 5"/>
          <p:cNvSpPr/>
          <p:nvPr/>
        </p:nvSpPr>
        <p:spPr>
          <a:xfrm>
            <a:off x="304800" y="2209800"/>
            <a:ext cx="8534400" cy="14829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مستطيل 6"/>
          <p:cNvSpPr/>
          <p:nvPr/>
        </p:nvSpPr>
        <p:spPr>
          <a:xfrm>
            <a:off x="457200" y="2351108"/>
            <a:ext cx="8229600" cy="1200329"/>
          </a:xfrm>
          <a:prstGeom prst="rect">
            <a:avLst/>
          </a:prstGeom>
        </p:spPr>
        <p:txBody>
          <a:bodyPr wrap="square">
            <a:spAutoFit/>
          </a:bodyPr>
          <a:lstStyle/>
          <a:p>
            <a:pPr algn="just" rtl="1"/>
            <a:r>
              <a:rPr lang="ar-IQ" sz="2400" b="1" dirty="0" smtClean="0">
                <a:solidFill>
                  <a:srgbClr val="FF0000"/>
                </a:solidFill>
              </a:rPr>
              <a:t>4- </a:t>
            </a:r>
            <a:r>
              <a:rPr lang="ar-SA" sz="2400" b="1" dirty="0" smtClean="0">
                <a:solidFill>
                  <a:srgbClr val="FF0000"/>
                </a:solidFill>
              </a:rPr>
              <a:t>تفشي </a:t>
            </a:r>
            <a:r>
              <a:rPr lang="ar-SA" sz="2400" b="1" dirty="0">
                <a:solidFill>
                  <a:srgbClr val="FF0000"/>
                </a:solidFill>
              </a:rPr>
              <a:t>الامراض الاجتماعية</a:t>
            </a:r>
            <a:r>
              <a:rPr lang="ar-SA" sz="2400" b="1" dirty="0" smtClean="0"/>
              <a:t>:</a:t>
            </a:r>
            <a:r>
              <a:rPr lang="ar-IQ" sz="2400" b="1" dirty="0" smtClean="0"/>
              <a:t> </a:t>
            </a:r>
            <a:r>
              <a:rPr lang="ar-SA" sz="2400" b="1" dirty="0" smtClean="0"/>
              <a:t>إن </a:t>
            </a:r>
            <a:r>
              <a:rPr lang="ar-SA" sz="2400" b="1" dirty="0"/>
              <a:t>تعاطي المخدرات يؤدي إلى تفشي الإمراض الاجتماعية بين الناس، مثل السلبية، والاعتمادية، </a:t>
            </a:r>
            <a:r>
              <a:rPr lang="ar-SA" sz="2400" b="1" dirty="0" smtClean="0"/>
              <a:t>والانتهازية </a:t>
            </a:r>
            <a:r>
              <a:rPr lang="ar-SA" sz="2400" b="1" dirty="0"/>
              <a:t>وتعطيل أمور الناس في الدوائر العامة والخاصة، وهذا من شأنه أن يؤثر على تقدم المجتمع </a:t>
            </a:r>
            <a:r>
              <a:rPr lang="ar-SA" sz="2400" b="1" dirty="0" smtClean="0"/>
              <a:t>ونموه</a:t>
            </a:r>
            <a:r>
              <a:rPr lang="ar-IQ" sz="2400" b="1" dirty="0" smtClean="0"/>
              <a:t>.</a:t>
            </a:r>
            <a:endParaRPr lang="en-US" sz="2400" b="1" dirty="0"/>
          </a:p>
        </p:txBody>
      </p:sp>
      <p:sp>
        <p:nvSpPr>
          <p:cNvPr id="8" name="مستطيل 7"/>
          <p:cNvSpPr/>
          <p:nvPr/>
        </p:nvSpPr>
        <p:spPr>
          <a:xfrm>
            <a:off x="304800" y="4087289"/>
            <a:ext cx="8534400" cy="14829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ستطيل 8"/>
          <p:cNvSpPr/>
          <p:nvPr/>
        </p:nvSpPr>
        <p:spPr>
          <a:xfrm>
            <a:off x="457200" y="4228597"/>
            <a:ext cx="8229600" cy="1200329"/>
          </a:xfrm>
          <a:prstGeom prst="rect">
            <a:avLst/>
          </a:prstGeom>
        </p:spPr>
        <p:txBody>
          <a:bodyPr wrap="square">
            <a:spAutoFit/>
          </a:bodyPr>
          <a:lstStyle/>
          <a:p>
            <a:pPr algn="just" rtl="1"/>
            <a:r>
              <a:rPr lang="ar-IQ" sz="2400" b="1" dirty="0" smtClean="0">
                <a:solidFill>
                  <a:srgbClr val="FF0000"/>
                </a:solidFill>
              </a:rPr>
              <a:t>5- </a:t>
            </a:r>
            <a:r>
              <a:rPr lang="ar-SA" sz="2400" b="1" dirty="0" smtClean="0">
                <a:solidFill>
                  <a:srgbClr val="FF0000"/>
                </a:solidFill>
              </a:rPr>
              <a:t>زيادة </a:t>
            </a:r>
            <a:r>
              <a:rPr lang="ar-SA" sz="2400" b="1" dirty="0">
                <a:solidFill>
                  <a:srgbClr val="FF0000"/>
                </a:solidFill>
              </a:rPr>
              <a:t>حوادث المرور</a:t>
            </a:r>
            <a:r>
              <a:rPr lang="ar-SA" sz="2400" b="1" dirty="0" smtClean="0"/>
              <a:t>: </a:t>
            </a:r>
            <a:r>
              <a:rPr lang="ar-SA" sz="2400" b="1" dirty="0"/>
              <a:t>يعد تعاطي المخدرات وإدمانها من الأسباب </a:t>
            </a:r>
            <a:r>
              <a:rPr lang="ar-IQ" sz="2400" b="1" dirty="0"/>
              <a:t>التي تؤدي الى</a:t>
            </a:r>
            <a:r>
              <a:rPr lang="ar-SA" sz="2400" b="1" dirty="0"/>
              <a:t> زيادة </a:t>
            </a:r>
            <a:r>
              <a:rPr lang="ar-IQ" sz="2400" b="1" dirty="0"/>
              <a:t>في </a:t>
            </a:r>
            <a:r>
              <a:rPr lang="ar-SA" sz="2400" b="1" dirty="0"/>
              <a:t>معدلات حوادث المرور، وبالتالي في زيادة عدد الوفيات والإصابات البليغة أو المعيقة في المجتمع</a:t>
            </a:r>
            <a:r>
              <a:rPr lang="ar-IQ" sz="2400" b="1" dirty="0"/>
              <a:t>.</a:t>
            </a:r>
            <a:endParaRPr lang="en-US" sz="2400" b="1" dirty="0"/>
          </a:p>
        </p:txBody>
      </p:sp>
    </p:spTree>
    <p:extLst>
      <p:ext uri="{BB962C8B-B14F-4D97-AF65-F5344CB8AC3E}">
        <p14:creationId xmlns:p14="http://schemas.microsoft.com/office/powerpoint/2010/main" val="20868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437" y="76200"/>
            <a:ext cx="3280065" cy="584775"/>
          </a:xfrm>
          <a:prstGeom prst="rect">
            <a:avLst/>
          </a:prstGeom>
        </p:spPr>
        <p:txBody>
          <a:bodyPr wrap="none">
            <a:spAutoFit/>
          </a:bodyPr>
          <a:lstStyle/>
          <a:p>
            <a:pPr algn="ctr" rtl="1"/>
            <a:r>
              <a:rPr lang="ar-SA" sz="3200" b="1" dirty="0">
                <a:solidFill>
                  <a:srgbClr val="FF0000"/>
                </a:solidFill>
              </a:rPr>
              <a:t>أسباب تعاطي المخدرات</a:t>
            </a:r>
            <a:endParaRPr lang="en-US" sz="3200" dirty="0">
              <a:solidFill>
                <a:srgbClr val="FF0000"/>
              </a:solidFill>
            </a:endParaRPr>
          </a:p>
        </p:txBody>
      </p:sp>
      <p:sp>
        <p:nvSpPr>
          <p:cNvPr id="5" name="Rectangle 4"/>
          <p:cNvSpPr/>
          <p:nvPr/>
        </p:nvSpPr>
        <p:spPr>
          <a:xfrm>
            <a:off x="304800" y="685800"/>
            <a:ext cx="8458200" cy="6955750"/>
          </a:xfrm>
          <a:prstGeom prst="rect">
            <a:avLst/>
          </a:prstGeom>
        </p:spPr>
        <p:txBody>
          <a:bodyPr wrap="square">
            <a:spAutoFit/>
          </a:bodyPr>
          <a:lstStyle/>
          <a:p>
            <a:pPr algn="just" rtl="1"/>
            <a:r>
              <a:rPr lang="ar-IQ" sz="2400" b="1" dirty="0" smtClean="0">
                <a:solidFill>
                  <a:srgbClr val="FF0000"/>
                </a:solidFill>
              </a:rPr>
              <a:t>1- </a:t>
            </a:r>
            <a:r>
              <a:rPr lang="ar-IQ" sz="2400" b="1" dirty="0">
                <a:solidFill>
                  <a:srgbClr val="FF0000"/>
                </a:solidFill>
              </a:rPr>
              <a:t>مجالسة </a:t>
            </a:r>
            <a:r>
              <a:rPr lang="ar-IQ" sz="2400" b="1" dirty="0" smtClean="0">
                <a:solidFill>
                  <a:srgbClr val="FF0000"/>
                </a:solidFill>
              </a:rPr>
              <a:t>ومصاحبة </a:t>
            </a:r>
            <a:r>
              <a:rPr lang="ar-IQ" sz="2400" b="1" dirty="0">
                <a:solidFill>
                  <a:srgbClr val="FF0000"/>
                </a:solidFill>
              </a:rPr>
              <a:t>رفاق </a:t>
            </a:r>
            <a:r>
              <a:rPr lang="ar-IQ" sz="2400" b="1" dirty="0" smtClean="0">
                <a:solidFill>
                  <a:srgbClr val="FF0000"/>
                </a:solidFill>
              </a:rPr>
              <a:t>السوء:</a:t>
            </a:r>
            <a:endParaRPr lang="ar-IQ" sz="2400" b="1" dirty="0">
              <a:solidFill>
                <a:srgbClr val="FF0000"/>
              </a:solidFill>
            </a:endParaRPr>
          </a:p>
          <a:p>
            <a:pPr algn="just" rtl="1"/>
            <a:r>
              <a:rPr lang="ar-IQ" sz="2400" b="1" dirty="0" smtClean="0"/>
              <a:t>أن عاملي الفضول والإلحاح </a:t>
            </a:r>
            <a:r>
              <a:rPr lang="ar-SA" sz="2400" b="1" dirty="0" smtClean="0"/>
              <a:t>من </a:t>
            </a:r>
            <a:r>
              <a:rPr lang="ar-IQ" sz="2400" b="1" dirty="0" smtClean="0"/>
              <a:t>أهم </a:t>
            </a:r>
            <a:r>
              <a:rPr lang="ar-SA" sz="2400" b="1" dirty="0" smtClean="0"/>
              <a:t>المحفزات</a:t>
            </a:r>
            <a:r>
              <a:rPr lang="ar-IQ" sz="2400" b="1" dirty="0" smtClean="0"/>
              <a:t> </a:t>
            </a:r>
            <a:r>
              <a:rPr lang="ar-IQ" sz="2400" b="1" dirty="0"/>
              <a:t>على </a:t>
            </a:r>
            <a:r>
              <a:rPr lang="ar-IQ" sz="2400" b="1" dirty="0" smtClean="0"/>
              <a:t>تجربة المخدرات </a:t>
            </a:r>
            <a:r>
              <a:rPr lang="ar-IQ" sz="2400" b="1" dirty="0"/>
              <a:t>كأسلوب من أساليب </a:t>
            </a:r>
            <a:r>
              <a:rPr lang="ar-IQ" sz="2400" b="1" dirty="0" smtClean="0"/>
              <a:t>المشاركة مع </a:t>
            </a:r>
            <a:r>
              <a:rPr lang="ar-IQ" sz="2400" b="1" dirty="0"/>
              <a:t>هؤلاء </a:t>
            </a:r>
            <a:r>
              <a:rPr lang="ar-IQ" sz="2400" b="1" dirty="0" smtClean="0"/>
              <a:t>الأصدقـاء</a:t>
            </a:r>
            <a:r>
              <a:rPr lang="ar-SA" sz="2400" b="1" dirty="0" smtClean="0"/>
              <a:t> خصوصا حالات السهر خارج المنزل في الاماكن التي تحدث فيها حالات التعاطي</a:t>
            </a:r>
            <a:r>
              <a:rPr lang="ar-IQ" sz="2400" b="1" dirty="0" smtClean="0"/>
              <a:t>.</a:t>
            </a:r>
          </a:p>
          <a:p>
            <a:pPr algn="just" rtl="1"/>
            <a:endParaRPr lang="ar-IQ" sz="800" b="1" dirty="0" smtClean="0"/>
          </a:p>
          <a:p>
            <a:pPr algn="just" rtl="1"/>
            <a:r>
              <a:rPr lang="ar-IQ" sz="2400" b="1" dirty="0" smtClean="0">
                <a:solidFill>
                  <a:srgbClr val="FF0000"/>
                </a:solidFill>
              </a:rPr>
              <a:t>2- </a:t>
            </a:r>
            <a:r>
              <a:rPr lang="ar-IQ" sz="2400" b="1" dirty="0">
                <a:solidFill>
                  <a:srgbClr val="FF0000"/>
                </a:solidFill>
              </a:rPr>
              <a:t>الاعتقاد بزيادة القدرة الجنسية </a:t>
            </a:r>
            <a:r>
              <a:rPr lang="ar-IQ" sz="2400" b="1" dirty="0" smtClean="0">
                <a:solidFill>
                  <a:srgbClr val="FF0000"/>
                </a:solidFill>
              </a:rPr>
              <a:t>:</a:t>
            </a:r>
          </a:p>
          <a:p>
            <a:pPr algn="just" rtl="1"/>
            <a:r>
              <a:rPr lang="ar-IQ" sz="2400" b="1" dirty="0" smtClean="0"/>
              <a:t>أن </a:t>
            </a:r>
            <a:r>
              <a:rPr lang="ar-IQ" sz="2400" b="1" dirty="0"/>
              <a:t>المخدرات </a:t>
            </a:r>
            <a:r>
              <a:rPr lang="ar-IQ" sz="2400" b="1" dirty="0" smtClean="0"/>
              <a:t>لاعلاقة </a:t>
            </a:r>
            <a:r>
              <a:rPr lang="ar-IQ" sz="2400" b="1" dirty="0"/>
              <a:t>لها بالجنس بل تعمل على عكس ما </a:t>
            </a:r>
            <a:r>
              <a:rPr lang="ar-IQ" sz="2400" b="1" dirty="0" smtClean="0"/>
              <a:t>يحاول اشاعته مروجيها.</a:t>
            </a:r>
          </a:p>
          <a:p>
            <a:pPr algn="just" rtl="1"/>
            <a:endParaRPr lang="ar-IQ" sz="800" b="1" dirty="0"/>
          </a:p>
          <a:p>
            <a:pPr algn="just" rtl="1"/>
            <a:r>
              <a:rPr lang="ar-IQ" sz="2400" b="1" dirty="0" smtClean="0">
                <a:solidFill>
                  <a:srgbClr val="FF0000"/>
                </a:solidFill>
              </a:rPr>
              <a:t>3- </a:t>
            </a:r>
            <a:r>
              <a:rPr lang="ar-IQ" sz="2400" b="1" dirty="0">
                <a:solidFill>
                  <a:srgbClr val="FF0000"/>
                </a:solidFill>
              </a:rPr>
              <a:t>السفر إلى الخارج : </a:t>
            </a:r>
          </a:p>
          <a:p>
            <a:pPr algn="just" rtl="1"/>
            <a:r>
              <a:rPr lang="ar-IQ" sz="2400" b="1" dirty="0" smtClean="0"/>
              <a:t>لاشك </a:t>
            </a:r>
            <a:r>
              <a:rPr lang="ar-IQ" sz="2400" b="1" dirty="0"/>
              <a:t>أن السفر للخارج مع </a:t>
            </a:r>
            <a:r>
              <a:rPr lang="ar-IQ" sz="2400" b="1" dirty="0" smtClean="0"/>
              <a:t>توافر وسائل </a:t>
            </a:r>
            <a:r>
              <a:rPr lang="ar-IQ" sz="2400" b="1" dirty="0"/>
              <a:t>الإغراء وأماكن اللهو وعدم وجود رقابة على الأماكن التي يتم فيها تناول المخدرات يعتبر من أسباب </a:t>
            </a:r>
            <a:r>
              <a:rPr lang="ar-IQ" sz="2400" b="1" dirty="0" smtClean="0"/>
              <a:t>تعاطيها.</a:t>
            </a:r>
          </a:p>
          <a:p>
            <a:pPr algn="just" rtl="1"/>
            <a:endParaRPr lang="ar-IQ" sz="800" b="1" dirty="0"/>
          </a:p>
          <a:p>
            <a:pPr algn="just" rtl="1"/>
            <a:r>
              <a:rPr lang="ar-IQ" sz="2400" b="1" dirty="0" smtClean="0">
                <a:solidFill>
                  <a:srgbClr val="FF0000"/>
                </a:solidFill>
              </a:rPr>
              <a:t>4- </a:t>
            </a:r>
            <a:r>
              <a:rPr lang="ar-IQ" sz="2400" b="1" dirty="0">
                <a:solidFill>
                  <a:srgbClr val="FF0000"/>
                </a:solidFill>
              </a:rPr>
              <a:t>الشعور بالفراغ :</a:t>
            </a:r>
          </a:p>
          <a:p>
            <a:pPr algn="justLow" rtl="1"/>
            <a:r>
              <a:rPr lang="ar-SA" sz="2400" b="1" dirty="0" smtClean="0"/>
              <a:t>ازدياد اوقات الفراغ </a:t>
            </a:r>
            <a:r>
              <a:rPr lang="ar-IQ" sz="2400" b="1" dirty="0" smtClean="0"/>
              <a:t>خاصة مع </a:t>
            </a:r>
            <a:r>
              <a:rPr lang="ar-IQ" sz="2400" b="1" dirty="0"/>
              <a:t>عدم </a:t>
            </a:r>
            <a:r>
              <a:rPr lang="ar-IQ" sz="2400" b="1" dirty="0" smtClean="0"/>
              <a:t>توافر </a:t>
            </a:r>
            <a:r>
              <a:rPr lang="ar-IQ" sz="2400" b="1" dirty="0"/>
              <a:t>الأماكن الصالحة التي تمتص طاقة الشباب كالنوادي والمتنزهات </a:t>
            </a:r>
            <a:r>
              <a:rPr lang="ar-IQ" sz="2400" b="1" dirty="0" smtClean="0"/>
              <a:t>وغيرها.</a:t>
            </a:r>
          </a:p>
          <a:p>
            <a:pPr algn="just" rtl="1"/>
            <a:r>
              <a:rPr lang="ar-IQ" sz="2400" b="1" dirty="0" smtClean="0">
                <a:solidFill>
                  <a:srgbClr val="FF0000"/>
                </a:solidFill>
              </a:rPr>
              <a:t>5- حب التقليد :</a:t>
            </a:r>
          </a:p>
          <a:p>
            <a:pPr algn="just" rtl="1"/>
            <a:r>
              <a:rPr lang="ar-IQ" sz="2400" b="1" dirty="0" smtClean="0"/>
              <a:t>بعض المراهقين يحاولون إثبات ذاتهم او رجولتهم عن طريق تقليد الكبار في أفعالهم وخاصة تلك الأفعال المتعلقة بالتدخين أو تعاطي المخدرات.</a:t>
            </a:r>
            <a:endParaRPr lang="ar-IQ" sz="2400" b="1" dirty="0" smtClean="0">
              <a:solidFill>
                <a:srgbClr val="FF0000"/>
              </a:solidFill>
            </a:endParaRPr>
          </a:p>
          <a:p>
            <a:pPr algn="justLow" rtl="1"/>
            <a:endParaRPr lang="ar-IQ" sz="2400" b="1" dirty="0" smtClean="0"/>
          </a:p>
          <a:p>
            <a:pPr algn="just" rtl="1"/>
            <a:endParaRPr lang="ar-IQ" sz="1050" b="1" dirty="0"/>
          </a:p>
          <a:p>
            <a:pPr algn="just" rtl="1"/>
            <a:endParaRPr lang="ar-IQ" sz="2000" b="1" dirty="0"/>
          </a:p>
        </p:txBody>
      </p:sp>
    </p:spTree>
    <p:extLst>
      <p:ext uri="{BB962C8B-B14F-4D97-AF65-F5344CB8AC3E}">
        <p14:creationId xmlns:p14="http://schemas.microsoft.com/office/powerpoint/2010/main" val="30583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915400" cy="5378395"/>
          </a:xfrm>
          <a:prstGeom prst="rect">
            <a:avLst/>
          </a:prstGeom>
        </p:spPr>
        <p:txBody>
          <a:bodyPr wrap="square">
            <a:spAutoFit/>
          </a:bodyPr>
          <a:lstStyle/>
          <a:p>
            <a:pPr algn="just" rtl="1"/>
            <a:r>
              <a:rPr lang="ar-IQ" sz="2400" b="1" dirty="0" smtClean="0">
                <a:solidFill>
                  <a:srgbClr val="FF0000"/>
                </a:solidFill>
              </a:rPr>
              <a:t>6- تو</a:t>
            </a:r>
            <a:r>
              <a:rPr lang="ar-SA" sz="2400" b="1" dirty="0" smtClean="0">
                <a:solidFill>
                  <a:srgbClr val="FF0000"/>
                </a:solidFill>
              </a:rPr>
              <a:t>ا</a:t>
            </a:r>
            <a:r>
              <a:rPr lang="ar-IQ" sz="2400" b="1" dirty="0" smtClean="0">
                <a:solidFill>
                  <a:srgbClr val="FF0000"/>
                </a:solidFill>
              </a:rPr>
              <a:t>فر المال </a:t>
            </a:r>
            <a:r>
              <a:rPr lang="ar-IQ" sz="2400" b="1" dirty="0">
                <a:solidFill>
                  <a:srgbClr val="FF0000"/>
                </a:solidFill>
              </a:rPr>
              <a:t>بكثرة : </a:t>
            </a:r>
          </a:p>
          <a:p>
            <a:pPr algn="just" rtl="1"/>
            <a:r>
              <a:rPr lang="ar-SA" sz="2400" b="1" dirty="0" smtClean="0"/>
              <a:t>ان توافر المال بكثرة مع غياب الرقابة الابوية ولا سيما مع وجود اصدقاء السوء يزيد من احتمالية تعاطي الشخص للمخدرات.</a:t>
            </a:r>
            <a:endParaRPr lang="ar-IQ" sz="2400" b="1" dirty="0" smtClean="0"/>
          </a:p>
          <a:p>
            <a:pPr algn="just" rtl="1"/>
            <a:endParaRPr lang="ar-IQ" sz="1050" b="1" dirty="0"/>
          </a:p>
          <a:p>
            <a:pPr algn="just" rtl="1"/>
            <a:r>
              <a:rPr lang="ar-SA" sz="2400" b="1" dirty="0" smtClean="0">
                <a:solidFill>
                  <a:srgbClr val="FF0000"/>
                </a:solidFill>
              </a:rPr>
              <a:t>7</a:t>
            </a:r>
            <a:r>
              <a:rPr lang="ar-IQ" sz="2400" b="1" dirty="0" smtClean="0">
                <a:solidFill>
                  <a:srgbClr val="FF0000"/>
                </a:solidFill>
              </a:rPr>
              <a:t>- </a:t>
            </a:r>
            <a:r>
              <a:rPr lang="ar-IQ" sz="2400" b="1" dirty="0">
                <a:solidFill>
                  <a:srgbClr val="FF0000"/>
                </a:solidFill>
              </a:rPr>
              <a:t>الهموم والمشكلات الاجتماعية :</a:t>
            </a:r>
          </a:p>
          <a:p>
            <a:pPr algn="just" rtl="1"/>
            <a:r>
              <a:rPr lang="ar-IQ" sz="2400" b="1" dirty="0" smtClean="0"/>
              <a:t>هناك </a:t>
            </a:r>
            <a:r>
              <a:rPr lang="ar-IQ" sz="2400" b="1" dirty="0"/>
              <a:t>العديد من الهموم والمشكلات الاجتماعية التي يتعرض لها الناس فتدفع بعضهم إلى تعاطي المخدرات بحجة نسيان هذه الهموم </a:t>
            </a:r>
            <a:r>
              <a:rPr lang="ar-IQ" sz="2400" b="1" dirty="0" smtClean="0"/>
              <a:t>والمشكلات .</a:t>
            </a:r>
          </a:p>
          <a:p>
            <a:pPr algn="just" rtl="1"/>
            <a:endParaRPr lang="ar-IQ" sz="1050" b="1" dirty="0"/>
          </a:p>
          <a:p>
            <a:pPr algn="just" rtl="1"/>
            <a:r>
              <a:rPr lang="ar-SA" sz="2400" b="1" dirty="0" smtClean="0">
                <a:solidFill>
                  <a:srgbClr val="FF0000"/>
                </a:solidFill>
              </a:rPr>
              <a:t>8</a:t>
            </a:r>
            <a:r>
              <a:rPr lang="ar-IQ" sz="2400" b="1" dirty="0" smtClean="0">
                <a:solidFill>
                  <a:srgbClr val="FF0000"/>
                </a:solidFill>
              </a:rPr>
              <a:t>- </a:t>
            </a:r>
            <a:r>
              <a:rPr lang="ar-IQ" sz="2400" b="1" dirty="0">
                <a:solidFill>
                  <a:srgbClr val="FF0000"/>
                </a:solidFill>
              </a:rPr>
              <a:t>الرغبة في السهر </a:t>
            </a:r>
            <a:r>
              <a:rPr lang="ar-IQ" sz="2400" b="1" dirty="0" smtClean="0">
                <a:solidFill>
                  <a:srgbClr val="FF0000"/>
                </a:solidFill>
              </a:rPr>
              <a:t>للدراسة:</a:t>
            </a:r>
            <a:endParaRPr lang="ar-IQ" sz="2400" b="1" dirty="0">
              <a:solidFill>
                <a:srgbClr val="FF0000"/>
              </a:solidFill>
            </a:endParaRPr>
          </a:p>
          <a:p>
            <a:pPr algn="just" rtl="1"/>
            <a:r>
              <a:rPr lang="ar-IQ" sz="2400" b="1" dirty="0" smtClean="0"/>
              <a:t>يقع </a:t>
            </a:r>
            <a:r>
              <a:rPr lang="ar-IQ" sz="2400" b="1" dirty="0"/>
              <a:t>بعض </a:t>
            </a:r>
            <a:r>
              <a:rPr lang="ar-SA" sz="2400" b="1" dirty="0" smtClean="0"/>
              <a:t>الطلبة</a:t>
            </a:r>
            <a:r>
              <a:rPr lang="ar-IQ" sz="2400" b="1" dirty="0" smtClean="0"/>
              <a:t> </a:t>
            </a:r>
            <a:r>
              <a:rPr lang="ar-IQ" sz="2400" b="1" dirty="0"/>
              <a:t>فريسة </a:t>
            </a:r>
            <a:r>
              <a:rPr lang="ar-IQ" sz="2400" b="1" dirty="0" smtClean="0"/>
              <a:t>للأوهام </a:t>
            </a:r>
            <a:r>
              <a:rPr lang="ar-IQ" sz="2400" b="1" dirty="0"/>
              <a:t>التي يروجها </a:t>
            </a:r>
            <a:r>
              <a:rPr lang="ar-IQ" sz="2400" b="1" dirty="0" smtClean="0"/>
              <a:t>ضعاف </a:t>
            </a:r>
            <a:r>
              <a:rPr lang="ar-IQ" sz="2400" b="1" dirty="0"/>
              <a:t>النفوس عن المخدرات وخاصة المنبهات على أنها تزيد </a:t>
            </a:r>
            <a:r>
              <a:rPr lang="ar-SA" sz="2400" b="1" dirty="0" smtClean="0"/>
              <a:t>النشاط و</a:t>
            </a:r>
            <a:r>
              <a:rPr lang="ar-IQ" sz="2400" b="1" dirty="0" smtClean="0"/>
              <a:t>القدرة </a:t>
            </a:r>
            <a:r>
              <a:rPr lang="ar-SA" sz="2400" b="1" dirty="0" smtClean="0"/>
              <a:t>على التركيز والسهر.</a:t>
            </a:r>
            <a:endParaRPr lang="ar-IQ" sz="2400" b="1" dirty="0" smtClean="0"/>
          </a:p>
          <a:p>
            <a:pPr algn="just" rtl="1"/>
            <a:endParaRPr lang="ar-IQ" sz="1050" b="1" dirty="0"/>
          </a:p>
          <a:p>
            <a:pPr algn="just" rtl="1"/>
            <a:r>
              <a:rPr lang="ar-SA" sz="2400" b="1" dirty="0">
                <a:solidFill>
                  <a:srgbClr val="FF0000"/>
                </a:solidFill>
              </a:rPr>
              <a:t>9</a:t>
            </a:r>
            <a:r>
              <a:rPr lang="ar-IQ" sz="2400" b="1" dirty="0" smtClean="0">
                <a:solidFill>
                  <a:srgbClr val="FF0000"/>
                </a:solidFill>
              </a:rPr>
              <a:t>- </a:t>
            </a:r>
            <a:r>
              <a:rPr lang="ar-IQ" sz="2400" b="1" dirty="0">
                <a:solidFill>
                  <a:srgbClr val="FF0000"/>
                </a:solidFill>
              </a:rPr>
              <a:t>انخفاض مستوى التعليم :</a:t>
            </a:r>
          </a:p>
          <a:p>
            <a:pPr algn="just" rtl="1"/>
            <a:r>
              <a:rPr lang="ar-IQ" sz="2400" b="1" dirty="0" smtClean="0"/>
              <a:t>أن </a:t>
            </a:r>
            <a:r>
              <a:rPr lang="ar-IQ" sz="2400" b="1" dirty="0"/>
              <a:t>الأشخاص الذين لم ينالوا </a:t>
            </a:r>
            <a:r>
              <a:rPr lang="ar-IQ" sz="2400" b="1" dirty="0" smtClean="0"/>
              <a:t>فرصتهم </a:t>
            </a:r>
            <a:r>
              <a:rPr lang="ar-IQ" sz="2400" b="1" dirty="0"/>
              <a:t>من التعليم لا يدركون الأضرار الناتجة عن تعاطي المخدرات </a:t>
            </a:r>
            <a:r>
              <a:rPr lang="ar-IQ" sz="2400" b="1" dirty="0" smtClean="0"/>
              <a:t>فقد </a:t>
            </a:r>
            <a:r>
              <a:rPr lang="ar-IQ" sz="2400" b="1" dirty="0"/>
              <a:t>ينساقون وراء </a:t>
            </a:r>
            <a:r>
              <a:rPr lang="ar-IQ" sz="2400" b="1" dirty="0" smtClean="0"/>
              <a:t>المروجين </a:t>
            </a:r>
            <a:r>
              <a:rPr lang="ar-IQ" sz="2400" b="1" dirty="0"/>
              <a:t>والمهربين للحصول على هذه </a:t>
            </a:r>
            <a:r>
              <a:rPr lang="ar-IQ" sz="2400" b="1" dirty="0" smtClean="0"/>
              <a:t>السموم، </a:t>
            </a:r>
            <a:r>
              <a:rPr lang="ar-IQ" sz="2400" b="1" dirty="0"/>
              <a:t>وإن كان ذلك لا ينفي وجود بعض </a:t>
            </a:r>
            <a:r>
              <a:rPr lang="ar-IQ" sz="2400" b="1" dirty="0" smtClean="0"/>
              <a:t>المتعلمين </a:t>
            </a:r>
            <a:r>
              <a:rPr lang="ar-IQ" sz="2400" b="1" dirty="0"/>
              <a:t>الذين وقعوا فريسة لهذه السموم </a:t>
            </a:r>
            <a:r>
              <a:rPr lang="ar-IQ" sz="2400" b="1" dirty="0" smtClean="0"/>
              <a:t>.</a:t>
            </a:r>
            <a:endParaRPr lang="ar-IQ" sz="2400" b="1" dirty="0"/>
          </a:p>
        </p:txBody>
      </p:sp>
    </p:spTree>
    <p:extLst>
      <p:ext uri="{BB962C8B-B14F-4D97-AF65-F5344CB8AC3E}">
        <p14:creationId xmlns:p14="http://schemas.microsoft.com/office/powerpoint/2010/main" val="26150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04800" y="228600"/>
            <a:ext cx="8610600" cy="2862322"/>
          </a:xfrm>
          <a:prstGeom prst="rect">
            <a:avLst/>
          </a:prstGeom>
          <a:noFill/>
        </p:spPr>
        <p:txBody>
          <a:bodyPr wrap="square" rtlCol="0">
            <a:spAutoFit/>
          </a:bodyPr>
          <a:lstStyle/>
          <a:p>
            <a:pPr algn="r" rtl="1"/>
            <a:r>
              <a:rPr lang="ar-IQ" sz="2800" b="1" dirty="0" smtClean="0">
                <a:solidFill>
                  <a:srgbClr val="FF0000"/>
                </a:solidFill>
              </a:rPr>
              <a:t>الاتفاقات الدولية المعنية بالمخدرات والمؤثرات العقلية</a:t>
            </a:r>
          </a:p>
          <a:p>
            <a:pPr algn="r" rtl="1"/>
            <a:endParaRPr lang="ar-IQ" sz="800" b="1" dirty="0" smtClean="0">
              <a:solidFill>
                <a:srgbClr val="FF0000"/>
              </a:solidFill>
            </a:endParaRPr>
          </a:p>
          <a:p>
            <a:pPr algn="justLow" rtl="1"/>
            <a:r>
              <a:rPr lang="ar-IQ" sz="2400" b="1" dirty="0" smtClean="0"/>
              <a:t>- </a:t>
            </a:r>
            <a:r>
              <a:rPr lang="ar-SA" sz="2400" b="1" dirty="0" smtClean="0"/>
              <a:t>ا</a:t>
            </a:r>
            <a:r>
              <a:rPr lang="ar-IQ" sz="2400" b="1" dirty="0" smtClean="0"/>
              <a:t>ل</a:t>
            </a:r>
            <a:r>
              <a:rPr lang="ar-SA" sz="2400" b="1" dirty="0" smtClean="0"/>
              <a:t>اتفاقية </a:t>
            </a:r>
            <a:r>
              <a:rPr lang="ar-SA" sz="2400" b="1" dirty="0"/>
              <a:t>الوحيدة للمخدرات 1961م وعدلت هذه الاتفاقية سنة </a:t>
            </a:r>
            <a:r>
              <a:rPr lang="ar-SA" sz="2400" b="1" dirty="0" smtClean="0"/>
              <a:t>1972م</a:t>
            </a:r>
            <a:r>
              <a:rPr lang="ar-IQ" sz="2400" b="1" dirty="0" smtClean="0"/>
              <a:t>.</a:t>
            </a:r>
            <a:endParaRPr lang="ar-SA" sz="2400" b="1" dirty="0"/>
          </a:p>
          <a:p>
            <a:pPr algn="justLow" rtl="1"/>
            <a:r>
              <a:rPr lang="ar-IQ" sz="2400" b="1" dirty="0" smtClean="0"/>
              <a:t>- </a:t>
            </a:r>
            <a:r>
              <a:rPr lang="ar-SA" sz="2400" b="1" dirty="0" smtClean="0"/>
              <a:t>اتفاقية المؤثرات العقلية</a:t>
            </a:r>
            <a:r>
              <a:rPr lang="ar-IQ" sz="2400" b="1" dirty="0" smtClean="0"/>
              <a:t> 1971م.</a:t>
            </a:r>
          </a:p>
          <a:p>
            <a:pPr algn="justLow" rtl="1"/>
            <a:r>
              <a:rPr lang="ar-IQ" sz="2400" b="1" dirty="0" smtClean="0"/>
              <a:t>- اتفاقية الأمم المتحدة لمكافحة الاتجار غير المشروع للمخدرات والمؤثرات العقلية سنة 1988م.</a:t>
            </a:r>
            <a:endParaRPr lang="ar-IQ" sz="2400" b="1" dirty="0"/>
          </a:p>
          <a:p>
            <a:pPr algn="justLow" rtl="1"/>
            <a:r>
              <a:rPr lang="ar-IQ" sz="2400" b="1" dirty="0" smtClean="0"/>
              <a:t>مرفق </a:t>
            </a:r>
            <a:r>
              <a:rPr lang="ar-SA" sz="2400" b="1" dirty="0" smtClean="0"/>
              <a:t>مع </a:t>
            </a:r>
            <a:r>
              <a:rPr lang="ar-SA" sz="2400" b="1" dirty="0"/>
              <a:t>كل اتفاقية </a:t>
            </a:r>
            <a:r>
              <a:rPr lang="ar-SA" sz="2400" b="1" dirty="0" smtClean="0"/>
              <a:t>جداول </a:t>
            </a:r>
            <a:r>
              <a:rPr lang="ar-IQ" sz="2400" b="1" dirty="0" smtClean="0"/>
              <a:t>خاصة بال</a:t>
            </a:r>
            <a:r>
              <a:rPr lang="ar-SA" sz="2400" b="1" dirty="0" smtClean="0"/>
              <a:t>مواد </a:t>
            </a:r>
            <a:r>
              <a:rPr lang="ar-IQ" sz="2400" b="1" dirty="0" smtClean="0"/>
              <a:t>ال</a:t>
            </a:r>
            <a:r>
              <a:rPr lang="ar-SA" sz="2400" b="1" dirty="0" smtClean="0"/>
              <a:t>خاضعة </a:t>
            </a:r>
            <a:r>
              <a:rPr lang="ar-SA" sz="2400" b="1" dirty="0"/>
              <a:t>للمراقبة الدولية وقسمت هذه المواد </a:t>
            </a:r>
            <a:r>
              <a:rPr lang="ar-IQ" sz="2400" b="1" dirty="0" smtClean="0"/>
              <a:t>ب</a:t>
            </a:r>
            <a:r>
              <a:rPr lang="ar-SA" sz="2400" b="1" dirty="0" smtClean="0"/>
              <a:t>حسب </a:t>
            </a:r>
            <a:r>
              <a:rPr lang="ar-SA" sz="2400" b="1" dirty="0"/>
              <a:t>درجة خطورتها </a:t>
            </a:r>
            <a:r>
              <a:rPr lang="ar-SA" sz="2400" b="1" dirty="0" smtClean="0"/>
              <a:t>واحتمال</a:t>
            </a:r>
            <a:r>
              <a:rPr lang="ar-IQ" sz="2400" b="1" dirty="0" smtClean="0"/>
              <a:t>ية </a:t>
            </a:r>
            <a:r>
              <a:rPr lang="ar-SA" sz="2400" b="1" dirty="0" smtClean="0"/>
              <a:t>تعاطيها.</a:t>
            </a:r>
            <a:endParaRPr lang="en-US" sz="2400" b="1" dirty="0" smtClean="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214180"/>
            <a:ext cx="5235280" cy="2943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1117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04800" y="228600"/>
            <a:ext cx="8610600" cy="1384995"/>
          </a:xfrm>
          <a:prstGeom prst="rect">
            <a:avLst/>
          </a:prstGeom>
          <a:noFill/>
        </p:spPr>
        <p:txBody>
          <a:bodyPr wrap="square" rtlCol="0">
            <a:spAutoFit/>
          </a:bodyPr>
          <a:lstStyle/>
          <a:p>
            <a:pPr algn="r" rtl="1"/>
            <a:r>
              <a:rPr lang="ar-IQ" sz="2800" b="1" dirty="0" smtClean="0">
                <a:solidFill>
                  <a:srgbClr val="FF0000"/>
                </a:solidFill>
              </a:rPr>
              <a:t>المخدرات بالقانون العراقي</a:t>
            </a:r>
          </a:p>
          <a:p>
            <a:pPr algn="r" rtl="1"/>
            <a:endParaRPr lang="ar-IQ" sz="800" b="1" dirty="0" smtClean="0">
              <a:solidFill>
                <a:srgbClr val="FF0000"/>
              </a:solidFill>
            </a:endParaRPr>
          </a:p>
          <a:p>
            <a:pPr algn="justLow" rtl="1"/>
            <a:r>
              <a:rPr lang="ar-IQ" sz="2400" b="1" dirty="0" smtClean="0"/>
              <a:t>- قانون </a:t>
            </a:r>
            <a:r>
              <a:rPr lang="ar-IQ" sz="2400" b="1" dirty="0"/>
              <a:t>المخدرات رقم 68 لسنة </a:t>
            </a:r>
            <a:r>
              <a:rPr lang="ar-IQ" sz="2400" b="1" dirty="0" smtClean="0"/>
              <a:t>1965.</a:t>
            </a:r>
          </a:p>
          <a:p>
            <a:pPr algn="justLow" rtl="1"/>
            <a:r>
              <a:rPr lang="ar-IQ" sz="2400" b="1" dirty="0" smtClean="0"/>
              <a:t>- قانون المخدرات والمؤثرات العقلية رقم 50 لسنة 2017.</a:t>
            </a:r>
            <a:endParaRPr lang="en-US" sz="2400" b="1" dirty="0" smtClean="0"/>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865" y="1905000"/>
            <a:ext cx="6362469" cy="3976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002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2369880"/>
          </a:xfrm>
          <a:prstGeom prst="rect">
            <a:avLst/>
          </a:prstGeom>
        </p:spPr>
        <p:txBody>
          <a:bodyPr wrap="square">
            <a:spAutoFit/>
          </a:bodyPr>
          <a:lstStyle/>
          <a:p>
            <a:pPr algn="r" rtl="1"/>
            <a:r>
              <a:rPr lang="ar-SA" sz="2800" b="1" dirty="0">
                <a:solidFill>
                  <a:srgbClr val="FF0000"/>
                </a:solidFill>
              </a:rPr>
              <a:t>الجهود الوقائية لمواجهة تعاطي المخدرات</a:t>
            </a:r>
            <a:r>
              <a:rPr lang="ar-SA" sz="2800" b="1" dirty="0" smtClean="0">
                <a:solidFill>
                  <a:srgbClr val="FF0000"/>
                </a:solidFill>
              </a:rPr>
              <a:t>:</a:t>
            </a:r>
            <a:endParaRPr lang="en-US" sz="2800" b="1" dirty="0">
              <a:solidFill>
                <a:srgbClr val="FF0000"/>
              </a:solidFill>
            </a:endParaRPr>
          </a:p>
          <a:p>
            <a:pPr algn="justLow" rtl="1"/>
            <a:r>
              <a:rPr lang="ar-IQ" sz="2400" b="1" dirty="0" smtClean="0"/>
              <a:t>ان الوقاية وبناء الحصانة الذاتية والمجتمعية هي افضل استراتيجية لمواجهة المخدرات على المستوى بعيد المدى وهذا يأتي من خلال:-</a:t>
            </a:r>
            <a:endParaRPr lang="ar-SA" sz="2400" b="1" dirty="0" smtClean="0"/>
          </a:p>
          <a:p>
            <a:pPr algn="justLow" rtl="1"/>
            <a:r>
              <a:rPr lang="ar-SA" sz="2400" b="1" dirty="0" smtClean="0"/>
              <a:t>- </a:t>
            </a:r>
            <a:r>
              <a:rPr lang="ar-IQ" sz="2400" b="1" dirty="0" smtClean="0"/>
              <a:t>تعزيز </a:t>
            </a:r>
            <a:r>
              <a:rPr lang="ar-SA" sz="2400" b="1" dirty="0" smtClean="0"/>
              <a:t>القدرات</a:t>
            </a:r>
            <a:r>
              <a:rPr lang="ar-IQ" sz="2400" b="1" dirty="0" smtClean="0"/>
              <a:t> الفكرية والاجتماعية والسلوكية</a:t>
            </a:r>
            <a:r>
              <a:rPr lang="ar-SA" sz="2400" b="1" dirty="0" smtClean="0"/>
              <a:t>.</a:t>
            </a:r>
          </a:p>
          <a:p>
            <a:pPr algn="justLow" rtl="1"/>
            <a:r>
              <a:rPr lang="ar-SA" sz="2400" b="1" dirty="0" smtClean="0"/>
              <a:t>- </a:t>
            </a:r>
            <a:r>
              <a:rPr lang="ar-IQ" sz="2400" b="1" dirty="0" smtClean="0"/>
              <a:t>تنمية </a:t>
            </a:r>
            <a:r>
              <a:rPr lang="ar-SA" sz="2400" b="1" dirty="0" smtClean="0"/>
              <a:t>الثقة بالنفس.</a:t>
            </a:r>
          </a:p>
          <a:p>
            <a:pPr algn="justLow" rtl="1"/>
            <a:r>
              <a:rPr lang="ar-SA" sz="2400" b="1" dirty="0" smtClean="0"/>
              <a:t>- </a:t>
            </a:r>
            <a:r>
              <a:rPr lang="ar-IQ" sz="2400" b="1" dirty="0" smtClean="0"/>
              <a:t>تبصير</a:t>
            </a:r>
            <a:r>
              <a:rPr lang="ar-SA" sz="2400" b="1" dirty="0" smtClean="0"/>
              <a:t> الافراد </a:t>
            </a:r>
            <a:r>
              <a:rPr lang="ar-IQ" sz="2400" b="1" dirty="0" smtClean="0"/>
              <a:t>بدورهم الاجتماعي.</a:t>
            </a:r>
            <a:endParaRPr lang="en-US" sz="2400" b="1"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 y="2667000"/>
            <a:ext cx="5867400" cy="350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3736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229600" cy="2246769"/>
          </a:xfrm>
          <a:prstGeom prst="rect">
            <a:avLst/>
          </a:prstGeom>
        </p:spPr>
        <p:txBody>
          <a:bodyPr wrap="square">
            <a:spAutoFit/>
          </a:bodyPr>
          <a:lstStyle/>
          <a:p>
            <a:pPr algn="r" rtl="1"/>
            <a:r>
              <a:rPr lang="ar-SA" sz="2800" b="1" dirty="0" smtClean="0">
                <a:solidFill>
                  <a:srgbClr val="FF0000"/>
                </a:solidFill>
              </a:rPr>
              <a:t>الجهود </a:t>
            </a:r>
            <a:r>
              <a:rPr lang="ar-SA" sz="2800" b="1" dirty="0">
                <a:solidFill>
                  <a:srgbClr val="FF0000"/>
                </a:solidFill>
              </a:rPr>
              <a:t>الفردية للوقاية من تعاطي </a:t>
            </a:r>
            <a:r>
              <a:rPr lang="ar-SA" sz="2800" b="1" dirty="0" smtClean="0">
                <a:solidFill>
                  <a:srgbClr val="FF0000"/>
                </a:solidFill>
              </a:rPr>
              <a:t>المخدرات:</a:t>
            </a:r>
            <a:endParaRPr lang="en-US" sz="2800" b="1" dirty="0">
              <a:solidFill>
                <a:srgbClr val="FF0000"/>
              </a:solidFill>
            </a:endParaRPr>
          </a:p>
          <a:p>
            <a:pPr algn="just" rtl="1"/>
            <a:r>
              <a:rPr lang="ar-SA" sz="2400" b="1" dirty="0" smtClean="0"/>
              <a:t>المقصود بالجهود الفردية ه</a:t>
            </a:r>
            <a:r>
              <a:rPr lang="ar-IQ" sz="2400" b="1" dirty="0" smtClean="0"/>
              <a:t>ي</a:t>
            </a:r>
            <a:r>
              <a:rPr lang="ar-SA" sz="2400" b="1" dirty="0" smtClean="0"/>
              <a:t> جهود أفراد</a:t>
            </a:r>
            <a:r>
              <a:rPr lang="ar-IQ" sz="2400" b="1" dirty="0" smtClean="0"/>
              <a:t> المجتمع بمختلف اختصاصاتهم</a:t>
            </a:r>
            <a:r>
              <a:rPr lang="ar-SA" sz="2400" b="1" dirty="0" smtClean="0"/>
              <a:t> </a:t>
            </a:r>
            <a:r>
              <a:rPr lang="ar-IQ" sz="2400" b="1" dirty="0" smtClean="0"/>
              <a:t>التي ت</a:t>
            </a:r>
            <a:r>
              <a:rPr lang="ar-SA" sz="2400" b="1" dirty="0" smtClean="0"/>
              <a:t>عمل </a:t>
            </a:r>
            <a:r>
              <a:rPr lang="ar-IQ" sz="2400" b="1" dirty="0" smtClean="0"/>
              <a:t>للوقاية من تفشي ادمان المخدرات</a:t>
            </a:r>
            <a:r>
              <a:rPr lang="ar-SA" sz="2400" b="1" dirty="0" smtClean="0"/>
              <a:t> الذي </a:t>
            </a:r>
            <a:r>
              <a:rPr lang="ar-SA" sz="2400" b="1" dirty="0"/>
              <a:t>يفتت كيان المجتمع</a:t>
            </a:r>
            <a:r>
              <a:rPr lang="ar-SA" sz="2400" b="1" dirty="0" smtClean="0"/>
              <a:t>،</a:t>
            </a:r>
            <a:r>
              <a:rPr lang="ar-IQ" sz="2400" b="1" dirty="0" smtClean="0"/>
              <a:t> </a:t>
            </a:r>
            <a:r>
              <a:rPr lang="ar-SA" sz="2400" b="1" dirty="0" smtClean="0"/>
              <a:t>ويدمرُ </a:t>
            </a:r>
            <a:r>
              <a:rPr lang="ar-SA" sz="2400" b="1" dirty="0"/>
              <a:t>كل من يقع فريسة لهذه الجرثومة القاتلة</a:t>
            </a:r>
            <a:r>
              <a:rPr lang="ar-SA" sz="2400" b="1" dirty="0" smtClean="0"/>
              <a:t>.</a:t>
            </a:r>
          </a:p>
          <a:p>
            <a:pPr algn="just" rtl="1"/>
            <a:endParaRPr lang="ar-SA" sz="2000" b="1" dirty="0"/>
          </a:p>
          <a:p>
            <a:pPr algn="just" rtl="1"/>
            <a:endParaRPr lang="en-US" sz="2000" b="1" dirty="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248" y="2069336"/>
            <a:ext cx="7485504" cy="3798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3229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04800" y="304800"/>
            <a:ext cx="8534400" cy="5663089"/>
          </a:xfrm>
          <a:prstGeom prst="rect">
            <a:avLst/>
          </a:prstGeom>
          <a:noFill/>
        </p:spPr>
        <p:txBody>
          <a:bodyPr wrap="square" rtlCol="0">
            <a:spAutoFit/>
          </a:bodyPr>
          <a:lstStyle/>
          <a:p>
            <a:pPr algn="justLow" rtl="1"/>
            <a:r>
              <a:rPr lang="ar-SA" sz="2800" b="1" dirty="0">
                <a:solidFill>
                  <a:srgbClr val="FF0000"/>
                </a:solidFill>
              </a:rPr>
              <a:t>الجهود الأسرية</a:t>
            </a:r>
            <a:r>
              <a:rPr lang="ar-SA" sz="2800" b="1" dirty="0" smtClean="0">
                <a:solidFill>
                  <a:srgbClr val="FF0000"/>
                </a:solidFill>
              </a:rPr>
              <a:t>:</a:t>
            </a:r>
            <a:endParaRPr lang="ar-IQ" sz="2800" b="1" dirty="0" smtClean="0">
              <a:solidFill>
                <a:srgbClr val="FF0000"/>
              </a:solidFill>
            </a:endParaRPr>
          </a:p>
          <a:p>
            <a:pPr algn="justLow" rtl="1"/>
            <a:endParaRPr lang="ar-SA" sz="800" b="1" dirty="0">
              <a:solidFill>
                <a:srgbClr val="FF0000"/>
              </a:solidFill>
            </a:endParaRPr>
          </a:p>
          <a:p>
            <a:pPr algn="justLow" rtl="1"/>
            <a:r>
              <a:rPr lang="ar-SA" sz="2200" b="1" dirty="0"/>
              <a:t>-الحرص على صورة القدوة الحسنة للوالدين والاقارب امام الاطفال والابتعاد عن أي تصرفات سيئة او انحرافات سلوكية كشرب الكحول او الادمان قد تسبب صدمات نفسية للأبناء تدفعهم لمحاولة تقليدهم </a:t>
            </a:r>
            <a:r>
              <a:rPr lang="ar-SA" sz="2200" b="1" dirty="0" smtClean="0"/>
              <a:t>.</a:t>
            </a:r>
            <a:endParaRPr lang="ar-IQ" sz="2200" b="1" dirty="0" smtClean="0"/>
          </a:p>
          <a:p>
            <a:pPr algn="justLow" rtl="1"/>
            <a:endParaRPr lang="ar-SA" sz="800" b="1" dirty="0"/>
          </a:p>
          <a:p>
            <a:pPr algn="justLow" rtl="1">
              <a:buFontTx/>
              <a:buChar char="-"/>
            </a:pPr>
            <a:r>
              <a:rPr lang="ar-SA" sz="2200" b="1" dirty="0" smtClean="0"/>
              <a:t>توعية </a:t>
            </a:r>
            <a:r>
              <a:rPr lang="ar-SA" sz="2200" b="1" dirty="0"/>
              <a:t>وتبصير </a:t>
            </a:r>
            <a:r>
              <a:rPr lang="ar-IQ" sz="2200" b="1" dirty="0" smtClean="0"/>
              <a:t>افراد الاسرة </a:t>
            </a:r>
            <a:r>
              <a:rPr lang="ar-SA" sz="2200" b="1" dirty="0" smtClean="0"/>
              <a:t>بخطر </a:t>
            </a:r>
            <a:r>
              <a:rPr lang="ar-SA" sz="2200" b="1" dirty="0"/>
              <a:t>المخدرات</a:t>
            </a:r>
            <a:r>
              <a:rPr lang="ar-SA" sz="2200" b="1" dirty="0" smtClean="0"/>
              <a:t>.</a:t>
            </a:r>
            <a:endParaRPr lang="ar-IQ" sz="2200" b="1" dirty="0" smtClean="0"/>
          </a:p>
          <a:p>
            <a:pPr algn="justLow" rtl="1"/>
            <a:endParaRPr lang="ar-SA" sz="800" b="1" dirty="0"/>
          </a:p>
          <a:p>
            <a:pPr algn="justLow" rtl="1">
              <a:buFontTx/>
              <a:buChar char="-"/>
            </a:pPr>
            <a:r>
              <a:rPr lang="ar-SA" sz="2200" b="1" dirty="0" smtClean="0"/>
              <a:t>توفير </a:t>
            </a:r>
            <a:r>
              <a:rPr lang="ar-SA" sz="2200" b="1" dirty="0"/>
              <a:t>الرعاية والاهتمام بالأبناء بعيدا عن القسوة الزائدة والضرب المبرح والتوبيخ الذي سينعكس على سلوكهم . </a:t>
            </a:r>
            <a:endParaRPr lang="ar-IQ" sz="2200" b="1" dirty="0" smtClean="0"/>
          </a:p>
          <a:p>
            <a:pPr algn="justLow" rtl="1"/>
            <a:endParaRPr lang="ar-IQ" sz="800" b="1" dirty="0" smtClean="0"/>
          </a:p>
          <a:p>
            <a:pPr algn="justLow" rtl="1">
              <a:buFontTx/>
              <a:buChar char="-"/>
            </a:pPr>
            <a:r>
              <a:rPr lang="ar-SA" sz="2200" b="1" dirty="0" smtClean="0"/>
              <a:t>مراقبة </a:t>
            </a:r>
            <a:r>
              <a:rPr lang="ar-SA" sz="2200" b="1" dirty="0"/>
              <a:t>الابناء ومتابعتهم في سلوكهم العام والتعرف على أصدقائهم</a:t>
            </a:r>
            <a:r>
              <a:rPr lang="ar-SA" sz="2200" b="1" dirty="0" smtClean="0"/>
              <a:t>.</a:t>
            </a:r>
            <a:endParaRPr lang="ar-IQ" sz="2200" b="1" dirty="0" smtClean="0"/>
          </a:p>
          <a:p>
            <a:pPr algn="justLow" rtl="1"/>
            <a:endParaRPr lang="ar-SA" sz="800" b="1" dirty="0"/>
          </a:p>
          <a:p>
            <a:pPr algn="justLow" rtl="1">
              <a:buFontTx/>
              <a:buChar char="-"/>
            </a:pPr>
            <a:r>
              <a:rPr lang="ar-SA" sz="2200" b="1" dirty="0" smtClean="0"/>
              <a:t>حل </a:t>
            </a:r>
            <a:r>
              <a:rPr lang="ar-SA" sz="2200" b="1" dirty="0"/>
              <a:t>مشكلات الابناء، والعمل على المحافظة على صحتهم النفسية، وتجنبهم المخاطر والصراعات النفسية التي تدفعهم إلى الإدمان</a:t>
            </a:r>
            <a:r>
              <a:rPr lang="ar-SA" sz="2200" b="1" dirty="0" smtClean="0"/>
              <a:t>.</a:t>
            </a:r>
            <a:endParaRPr lang="ar-IQ" sz="2200" b="1" dirty="0" smtClean="0"/>
          </a:p>
          <a:p>
            <a:pPr algn="justLow" rtl="1"/>
            <a:endParaRPr lang="ar-SA" sz="800" b="1" dirty="0"/>
          </a:p>
          <a:p>
            <a:pPr algn="justLow" rtl="1"/>
            <a:r>
              <a:rPr lang="ar-SA" sz="2200" b="1" dirty="0"/>
              <a:t>- المحافظة على الحوار الدائم بين أفراد الأسرة، على أن يكون هذا الحوار إيجابياً </a:t>
            </a:r>
            <a:r>
              <a:rPr lang="ar-SA" sz="2200" b="1" dirty="0" smtClean="0"/>
              <a:t>يعبر </a:t>
            </a:r>
            <a:r>
              <a:rPr lang="ar-SA" sz="2200" b="1" dirty="0"/>
              <a:t>عن مدى اهتمام كل فرد بالأسرة بسماع الأخرين والاستجابة لما يقولون، وبذلك تصبحُ الأسرة ملجأ الأمن، ودرع الحماية، وحصن الوقاية من الإدمان .</a:t>
            </a:r>
          </a:p>
          <a:p>
            <a:pPr algn="justLow" rtl="1"/>
            <a:endParaRPr lang="ar-SA" sz="2200" b="1" dirty="0"/>
          </a:p>
        </p:txBody>
      </p:sp>
    </p:spTree>
    <p:extLst>
      <p:ext uri="{BB962C8B-B14F-4D97-AF65-F5344CB8AC3E}">
        <p14:creationId xmlns:p14="http://schemas.microsoft.com/office/powerpoint/2010/main" val="330037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04800" y="381000"/>
            <a:ext cx="8534400" cy="1908215"/>
          </a:xfrm>
          <a:prstGeom prst="rect">
            <a:avLst/>
          </a:prstGeom>
          <a:noFill/>
        </p:spPr>
        <p:txBody>
          <a:bodyPr wrap="square" rtlCol="0">
            <a:spAutoFit/>
          </a:bodyPr>
          <a:lstStyle/>
          <a:p>
            <a:pPr algn="justLow" rtl="1">
              <a:buFontTx/>
              <a:buChar char="-"/>
            </a:pPr>
            <a:r>
              <a:rPr lang="ar-SA" sz="2200" b="1" dirty="0" smtClean="0"/>
              <a:t>الابتعاد </a:t>
            </a:r>
            <a:r>
              <a:rPr lang="ar-SA" sz="2200" b="1" dirty="0"/>
              <a:t>عن تناول العقاقير الطبية بكثرة امام الاولاد الذي قد يجعلهم يجربونها </a:t>
            </a:r>
            <a:r>
              <a:rPr lang="ar-IQ" sz="2200" b="1" dirty="0" smtClean="0"/>
              <a:t>بدافع </a:t>
            </a:r>
            <a:r>
              <a:rPr lang="ar-SA" sz="2200" b="1" dirty="0" smtClean="0"/>
              <a:t>الاستطلاع والفضول</a:t>
            </a:r>
            <a:r>
              <a:rPr lang="ar-IQ" sz="2200" b="1" dirty="0" smtClean="0"/>
              <a:t>.</a:t>
            </a:r>
            <a:r>
              <a:rPr lang="ar-SA" sz="2200" b="1" dirty="0" smtClean="0"/>
              <a:t> </a:t>
            </a:r>
            <a:endParaRPr lang="ar-IQ" sz="2200" b="1" dirty="0" smtClean="0"/>
          </a:p>
          <a:p>
            <a:pPr algn="justLow" rtl="1"/>
            <a:endParaRPr lang="ar-SA" sz="800" b="1" dirty="0"/>
          </a:p>
          <a:p>
            <a:pPr algn="justLow" rtl="1">
              <a:buFontTx/>
              <a:buChar char="-"/>
            </a:pPr>
            <a:r>
              <a:rPr lang="ar-SA" sz="2200" b="1" dirty="0" smtClean="0"/>
              <a:t>عدم </a:t>
            </a:r>
            <a:r>
              <a:rPr lang="ar-SA" sz="2200" b="1" dirty="0"/>
              <a:t>الضغط على الابناء من اجل التفوق في الدراسة عندما لا يمتلكون الامكانية لذلك مما </a:t>
            </a:r>
            <a:r>
              <a:rPr lang="ar-SA" sz="2200" b="1" dirty="0" smtClean="0"/>
              <a:t>يدفع</a:t>
            </a:r>
            <a:r>
              <a:rPr lang="ar-IQ" sz="2200" b="1" dirty="0" smtClean="0"/>
              <a:t>هم </a:t>
            </a:r>
            <a:r>
              <a:rPr lang="ar-SA" sz="2200" b="1" dirty="0" smtClean="0"/>
              <a:t>الى </a:t>
            </a:r>
            <a:r>
              <a:rPr lang="ar-SA" sz="2200" b="1" dirty="0"/>
              <a:t>استعمال بعض العقاقير المنبهة من اجل السهر والدراسة</a:t>
            </a:r>
            <a:r>
              <a:rPr lang="ar-SA" sz="2200" b="1" dirty="0" smtClean="0"/>
              <a:t>.</a:t>
            </a:r>
            <a:endParaRPr lang="ar-IQ" sz="2200" b="1" dirty="0" smtClean="0"/>
          </a:p>
          <a:p>
            <a:pPr algn="justLow" rtl="1"/>
            <a:endParaRPr lang="ar-SA" sz="2200" b="1"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362200"/>
            <a:ext cx="704088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652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33400" y="533400"/>
            <a:ext cx="8305800" cy="707886"/>
          </a:xfrm>
          <a:prstGeom prst="rect">
            <a:avLst/>
          </a:prstGeom>
          <a:noFill/>
        </p:spPr>
        <p:txBody>
          <a:bodyPr wrap="square" rtlCol="0">
            <a:spAutoFit/>
          </a:bodyPr>
          <a:lstStyle/>
          <a:p>
            <a:pPr algn="ctr"/>
            <a:r>
              <a:rPr lang="ar-SA" sz="4000" b="1" dirty="0"/>
              <a:t> </a:t>
            </a:r>
            <a:r>
              <a:rPr lang="ar-SA" sz="4000" b="1" dirty="0">
                <a:solidFill>
                  <a:srgbClr val="FF0000"/>
                </a:solidFill>
              </a:rPr>
              <a:t>هناك ثلاثة مصطلحات لابد من التنويه عنها</a:t>
            </a:r>
          </a:p>
        </p:txBody>
      </p:sp>
      <p:pic>
        <p:nvPicPr>
          <p:cNvPr id="1029" name="Picture 5" descr="G:\Documents and Settings\Ala-Aldeen\Desktop\3D Characters_014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657351"/>
            <a:ext cx="6934200" cy="520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1289"/>
            <a:ext cx="8153400" cy="5816977"/>
          </a:xfrm>
          <a:prstGeom prst="rect">
            <a:avLst/>
          </a:prstGeom>
        </p:spPr>
        <p:txBody>
          <a:bodyPr wrap="square">
            <a:spAutoFit/>
          </a:bodyPr>
          <a:lstStyle/>
          <a:p>
            <a:pPr algn="r" rtl="1"/>
            <a:r>
              <a:rPr lang="ar-SA" sz="2800" b="1" dirty="0">
                <a:solidFill>
                  <a:srgbClr val="FF0000"/>
                </a:solidFill>
              </a:rPr>
              <a:t>الخاتمة</a:t>
            </a:r>
            <a:r>
              <a:rPr lang="ar-SA" sz="2800" b="1" dirty="0" smtClean="0">
                <a:solidFill>
                  <a:srgbClr val="FF0000"/>
                </a:solidFill>
              </a:rPr>
              <a:t>:</a:t>
            </a:r>
            <a:endParaRPr lang="ar-IQ" sz="2800" b="1" dirty="0" smtClean="0">
              <a:solidFill>
                <a:srgbClr val="FF0000"/>
              </a:solidFill>
            </a:endParaRPr>
          </a:p>
          <a:p>
            <a:pPr algn="just" rtl="1">
              <a:buFont typeface="Wingdings" pitchFamily="2" charset="2"/>
              <a:buChar char="v"/>
            </a:pPr>
            <a:r>
              <a:rPr lang="ar-SA" sz="2400" b="1" dirty="0"/>
              <a:t> </a:t>
            </a:r>
            <a:r>
              <a:rPr lang="ar-SA" sz="2400" b="1" dirty="0" smtClean="0"/>
              <a:t>تعد </a:t>
            </a:r>
            <a:r>
              <a:rPr lang="ar-SA" sz="2400" b="1" dirty="0"/>
              <a:t>المخدرات </a:t>
            </a:r>
            <a:r>
              <a:rPr lang="ar-SA" sz="2400" b="1" dirty="0" smtClean="0"/>
              <a:t>آفة اجتماعية </a:t>
            </a:r>
            <a:r>
              <a:rPr lang="ar-SA" sz="2400" b="1" dirty="0"/>
              <a:t>خطيرة لا </a:t>
            </a:r>
            <a:r>
              <a:rPr lang="ar-SA" sz="2400" b="1" dirty="0" smtClean="0"/>
              <a:t>تقض </a:t>
            </a:r>
            <a:r>
              <a:rPr lang="ar-IQ" sz="2400" b="1" dirty="0" smtClean="0"/>
              <a:t>على </a:t>
            </a:r>
            <a:r>
              <a:rPr lang="ar-SA" sz="2400" b="1" dirty="0" smtClean="0"/>
              <a:t>المجتمع </a:t>
            </a:r>
            <a:r>
              <a:rPr lang="ar-SA" sz="2400" b="1" dirty="0"/>
              <a:t>المحلي فحسب بل تتعدى المجتمع العالمي </a:t>
            </a:r>
            <a:r>
              <a:rPr lang="ar-SA" sz="2400" b="1" dirty="0" smtClean="0"/>
              <a:t>تاركة </a:t>
            </a:r>
            <a:r>
              <a:rPr lang="ar-SA" sz="2400" b="1" dirty="0"/>
              <a:t>ورائها الويلات والآلام للدول النامية والمتطورة على حدٍ سواء</a:t>
            </a:r>
            <a:r>
              <a:rPr lang="ar-SA" sz="2400" b="1" dirty="0" smtClean="0"/>
              <a:t>.</a:t>
            </a:r>
            <a:endParaRPr lang="ar-IQ" sz="2400" b="1" dirty="0" smtClean="0"/>
          </a:p>
          <a:p>
            <a:pPr algn="just" rtl="1"/>
            <a:endParaRPr lang="en-US" sz="900" b="1" dirty="0"/>
          </a:p>
          <a:p>
            <a:pPr marL="342900" indent="-342900" algn="justLow" rtl="1">
              <a:buFont typeface="Wingdings" pitchFamily="2" charset="2"/>
              <a:buChar char="v"/>
            </a:pPr>
            <a:r>
              <a:rPr lang="ar-SA" sz="2400" b="1" dirty="0" smtClean="0"/>
              <a:t>أن رف</a:t>
            </a:r>
            <a:r>
              <a:rPr lang="ar-IQ" sz="2400" b="1" dirty="0" smtClean="0"/>
              <a:t>اق</a:t>
            </a:r>
            <a:r>
              <a:rPr lang="ar-SA" sz="2400" b="1" dirty="0" smtClean="0"/>
              <a:t> </a:t>
            </a:r>
            <a:r>
              <a:rPr lang="ar-SA" sz="2400" b="1" dirty="0"/>
              <a:t>السوء يشكلون المرتبة الأولى في دفع الأفراد إلى </a:t>
            </a:r>
            <a:r>
              <a:rPr lang="ar-SA" sz="2400" b="1" dirty="0" smtClean="0"/>
              <a:t>التعاطي</a:t>
            </a:r>
            <a:r>
              <a:rPr lang="ar-IQ" sz="2400" b="1" dirty="0"/>
              <a:t>.</a:t>
            </a:r>
            <a:r>
              <a:rPr lang="ar-IQ" sz="2400" b="1" dirty="0" smtClean="0"/>
              <a:t> </a:t>
            </a:r>
          </a:p>
          <a:p>
            <a:pPr marL="342900" indent="-342900" algn="justLow" rtl="1">
              <a:buFont typeface="Wingdings" pitchFamily="2" charset="2"/>
              <a:buChar char="v"/>
            </a:pPr>
            <a:endParaRPr lang="ar-IQ" sz="900" b="1" dirty="0" smtClean="0"/>
          </a:p>
          <a:p>
            <a:pPr marL="342900" indent="-342900" algn="justLow" rtl="1">
              <a:buFont typeface="Wingdings" pitchFamily="2" charset="2"/>
              <a:buChar char="v"/>
            </a:pPr>
            <a:r>
              <a:rPr lang="ar-SA" sz="2400" b="1" dirty="0" smtClean="0"/>
              <a:t>انشغال </a:t>
            </a:r>
            <a:r>
              <a:rPr lang="ar-SA" sz="2400" b="1" dirty="0"/>
              <a:t>أحد أفراد الأسرة بتربية الأبناء نتيجة السفر والغياب المستمر عن </a:t>
            </a:r>
            <a:r>
              <a:rPr lang="ar-SA" sz="2400" b="1" dirty="0" smtClean="0"/>
              <a:t>المنزل</a:t>
            </a:r>
            <a:r>
              <a:rPr lang="ar-IQ" sz="2400" b="1" dirty="0" smtClean="0"/>
              <a:t>.</a:t>
            </a:r>
          </a:p>
          <a:p>
            <a:pPr marL="342900" indent="-342900" algn="justLow" rtl="1">
              <a:buFont typeface="Wingdings" pitchFamily="2" charset="2"/>
              <a:buChar char="v"/>
            </a:pPr>
            <a:endParaRPr lang="ar-IQ" sz="900" b="1" dirty="0" smtClean="0"/>
          </a:p>
          <a:p>
            <a:pPr marL="342900" indent="-342900" algn="justLow" rtl="1">
              <a:buFont typeface="Wingdings" pitchFamily="2" charset="2"/>
              <a:buChar char="v"/>
            </a:pPr>
            <a:r>
              <a:rPr lang="ar-SA" sz="2400" b="1" dirty="0" smtClean="0"/>
              <a:t>الدور </a:t>
            </a:r>
            <a:r>
              <a:rPr lang="ar-SA" sz="2400" b="1" dirty="0"/>
              <a:t>السلبي لوسائل الإعلام في عرض بعض </a:t>
            </a:r>
            <a:r>
              <a:rPr lang="ar-SA" sz="2400" b="1" dirty="0" smtClean="0"/>
              <a:t>الأفلام </a:t>
            </a:r>
            <a:r>
              <a:rPr lang="ar-SA" sz="2400" b="1" dirty="0"/>
              <a:t>والمسلسلات والبرامج التلفزيونية التي تتسم بالعنف والإثارة </a:t>
            </a:r>
            <a:r>
              <a:rPr lang="ar-SA" sz="2400" b="1" dirty="0" smtClean="0"/>
              <a:t>مما </a:t>
            </a:r>
            <a:r>
              <a:rPr lang="ar-SA" sz="2400" b="1" dirty="0"/>
              <a:t>تترك الإثر السلبي للمشاهدين وخاصة فئة </a:t>
            </a:r>
            <a:r>
              <a:rPr lang="ar-SA" sz="2400" b="1" dirty="0" smtClean="0"/>
              <a:t>الأطفال </a:t>
            </a:r>
            <a:r>
              <a:rPr lang="ar-SA" sz="2400" b="1" dirty="0"/>
              <a:t>والمراهقين للولوج في دائرة التعاطي</a:t>
            </a:r>
            <a:r>
              <a:rPr lang="ar-SA" sz="2400" b="1" dirty="0" smtClean="0"/>
              <a:t>.</a:t>
            </a:r>
            <a:endParaRPr lang="ar-IQ" sz="2400" b="1" dirty="0" smtClean="0"/>
          </a:p>
          <a:p>
            <a:pPr marL="342900" indent="-342900" algn="justLow" rtl="1">
              <a:buFont typeface="Wingdings" pitchFamily="2" charset="2"/>
              <a:buChar char="v"/>
            </a:pPr>
            <a:endParaRPr lang="en-US" sz="900" b="1" dirty="0"/>
          </a:p>
          <a:p>
            <a:pPr marL="342900" indent="-342900" algn="justLow" rtl="1">
              <a:buFont typeface="Wingdings" pitchFamily="2" charset="2"/>
              <a:buChar char="v"/>
            </a:pPr>
            <a:r>
              <a:rPr lang="ar-SA" sz="2400" b="1" dirty="0" smtClean="0"/>
              <a:t>الاسلوب </a:t>
            </a:r>
            <a:r>
              <a:rPr lang="ar-SA" sz="2400" b="1" dirty="0"/>
              <a:t>اللاتربوي من قبل </a:t>
            </a:r>
            <a:r>
              <a:rPr lang="ar-IQ" sz="2400" b="1" dirty="0" smtClean="0"/>
              <a:t>بعض </a:t>
            </a:r>
            <a:r>
              <a:rPr lang="ar-SA" sz="2400" b="1" dirty="0" smtClean="0"/>
              <a:t>المدرسين </a:t>
            </a:r>
            <a:r>
              <a:rPr lang="ar-SA" sz="2400" b="1" dirty="0"/>
              <a:t>وقسوتهم </a:t>
            </a:r>
            <a:r>
              <a:rPr lang="ar-IQ" sz="2400" b="1" dirty="0" smtClean="0"/>
              <a:t>قد</a:t>
            </a:r>
            <a:r>
              <a:rPr lang="ar-SA" sz="2400" b="1" dirty="0" smtClean="0"/>
              <a:t> يدفع </a:t>
            </a:r>
            <a:r>
              <a:rPr lang="ar-SA" sz="2400" b="1" dirty="0"/>
              <a:t>بعض الطلبة للهروب من المدرسة </a:t>
            </a:r>
            <a:r>
              <a:rPr lang="ar-SA" sz="2400" b="1" dirty="0" smtClean="0"/>
              <a:t>وسلوكهم</a:t>
            </a:r>
            <a:r>
              <a:rPr lang="ar-IQ" sz="2400" b="1" dirty="0" smtClean="0"/>
              <a:t> </a:t>
            </a:r>
            <a:r>
              <a:rPr lang="ar-SA" sz="2400" b="1" dirty="0" smtClean="0"/>
              <a:t>مسلكيات خاطئة </a:t>
            </a:r>
            <a:r>
              <a:rPr lang="ar-SA" sz="2400" b="1" dirty="0"/>
              <a:t>من شأنها أن تدفعهم إلى عالم </a:t>
            </a:r>
            <a:r>
              <a:rPr lang="ar-SA" sz="2400" b="1" dirty="0" smtClean="0"/>
              <a:t>الانحراف </a:t>
            </a:r>
            <a:r>
              <a:rPr lang="ar-SA" sz="2400" b="1" dirty="0"/>
              <a:t>والتعاطي، حيث يرون بأنها البيئة الأنسب </a:t>
            </a:r>
            <a:r>
              <a:rPr lang="ar-SA" sz="2400" b="1" dirty="0" smtClean="0"/>
              <a:t>لاحتضانهم.</a:t>
            </a:r>
            <a:endParaRPr lang="en-US" sz="2400" b="1" dirty="0"/>
          </a:p>
          <a:p>
            <a:pPr algn="just" rtl="1"/>
            <a:endParaRPr lang="en-US" sz="2000" b="1" dirty="0"/>
          </a:p>
        </p:txBody>
      </p:sp>
    </p:spTree>
    <p:extLst>
      <p:ext uri="{BB962C8B-B14F-4D97-AF65-F5344CB8AC3E}">
        <p14:creationId xmlns:p14="http://schemas.microsoft.com/office/powerpoint/2010/main" val="3827713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ocuments and Settings\Ala-Aldeen\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399"/>
            <a:ext cx="3505200" cy="4960055"/>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4267200" y="533399"/>
            <a:ext cx="4495800" cy="1815882"/>
          </a:xfrm>
          <a:prstGeom prst="rect">
            <a:avLst/>
          </a:prstGeom>
          <a:noFill/>
        </p:spPr>
        <p:txBody>
          <a:bodyPr wrap="square" rtlCol="1">
            <a:spAutoFit/>
          </a:bodyPr>
          <a:lstStyle/>
          <a:p>
            <a:pPr algn="ctr" rtl="1"/>
            <a:r>
              <a:rPr lang="ar-IQ" sz="2800" b="1" dirty="0" smtClean="0"/>
              <a:t>اصبح بإمكان المواطنين الكرام التواصل مع المديرية العامة لشؤون المخدرات والمؤثرات العقلية من خلال الخط المجاني الساخن</a:t>
            </a:r>
            <a:endParaRPr lang="ar-IQ" sz="2800" b="1" dirty="0"/>
          </a:p>
        </p:txBody>
      </p:sp>
      <p:sp>
        <p:nvSpPr>
          <p:cNvPr id="4" name="مستطيل 3"/>
          <p:cNvSpPr/>
          <p:nvPr/>
        </p:nvSpPr>
        <p:spPr>
          <a:xfrm>
            <a:off x="4592765" y="2133600"/>
            <a:ext cx="3953228" cy="221599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13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rPr>
              <a:t>178</a:t>
            </a:r>
            <a:endParaRPr lang="ar-SA" sz="11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endParaRPr>
          </a:p>
        </p:txBody>
      </p:sp>
      <p:sp>
        <p:nvSpPr>
          <p:cNvPr id="7" name="مربع نص 6"/>
          <p:cNvSpPr txBox="1"/>
          <p:nvPr/>
        </p:nvSpPr>
        <p:spPr>
          <a:xfrm>
            <a:off x="4267200" y="3962400"/>
            <a:ext cx="4495800" cy="954107"/>
          </a:xfrm>
          <a:prstGeom prst="rect">
            <a:avLst/>
          </a:prstGeom>
          <a:noFill/>
        </p:spPr>
        <p:txBody>
          <a:bodyPr wrap="square" rtlCol="1">
            <a:spAutoFit/>
          </a:bodyPr>
          <a:lstStyle/>
          <a:p>
            <a:pPr algn="ctr" rtl="1"/>
            <a:r>
              <a:rPr lang="ar-IQ" sz="2800" b="1" dirty="0" smtClean="0"/>
              <a:t>يتم تلقي الاتصالات على مدار الساعة ويتم التعامل معها بسرية تامة</a:t>
            </a:r>
            <a:endParaRPr lang="ar-IQ" sz="2800" b="1" dirty="0"/>
          </a:p>
        </p:txBody>
      </p:sp>
    </p:spTree>
    <p:extLst>
      <p:ext uri="{BB962C8B-B14F-4D97-AF65-F5344CB8AC3E}">
        <p14:creationId xmlns:p14="http://schemas.microsoft.com/office/powerpoint/2010/main" val="20183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photo_٢٠١٨-٠٤-٢٩_٢١-٠٦-٢٤.jpg"/>
          <p:cNvPicPr>
            <a:picLocks noChangeAspect="1" noChangeArrowheads="1"/>
          </p:cNvPicPr>
          <p:nvPr/>
        </p:nvPicPr>
        <p:blipFill>
          <a:blip r:embed="rId2" cstate="print">
            <a:lum contrast="10000"/>
          </a:blip>
          <a:srcRect/>
          <a:stretch>
            <a:fillRect/>
          </a:stretch>
        </p:blipFill>
        <p:spPr bwMode="auto">
          <a:xfrm>
            <a:off x="0" y="0"/>
            <a:ext cx="9143999" cy="69772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ocuments and Settings\Ala-Aldeen\Desktop\yelow.png"/>
          <p:cNvPicPr>
            <a:picLocks noChangeAspect="1" noChangeArrowheads="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12814" y="4790067"/>
            <a:ext cx="296588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ocuments and Settings\Ala-Aldeen\Desktop\r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376" y="228600"/>
            <a:ext cx="3310758" cy="887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Documents and Settings\Ala-Aldeen\Desktop\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6034" y="2781712"/>
            <a:ext cx="2965889" cy="1030014"/>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6256423" y="457200"/>
            <a:ext cx="2194560" cy="523220"/>
          </a:xfrm>
          <a:prstGeom prst="rect">
            <a:avLst/>
          </a:prstGeom>
          <a:noFill/>
        </p:spPr>
        <p:txBody>
          <a:bodyPr wrap="square" rtlCol="0">
            <a:spAutoFit/>
          </a:bodyPr>
          <a:lstStyle/>
          <a:p>
            <a:pPr algn="just" rtl="1"/>
            <a:r>
              <a:rPr lang="ar-SA" sz="2800" b="1" dirty="0">
                <a:solidFill>
                  <a:schemeClr val="bg1"/>
                </a:solidFill>
              </a:rPr>
              <a:t>المؤثرات العقلية</a:t>
            </a:r>
            <a:endParaRPr lang="en-US" sz="4000" dirty="0">
              <a:solidFill>
                <a:schemeClr val="bg1"/>
              </a:solidFill>
            </a:endParaRPr>
          </a:p>
        </p:txBody>
      </p:sp>
      <p:sp>
        <p:nvSpPr>
          <p:cNvPr id="8" name="مربع نص 7"/>
          <p:cNvSpPr txBox="1"/>
          <p:nvPr/>
        </p:nvSpPr>
        <p:spPr>
          <a:xfrm>
            <a:off x="457200" y="1066800"/>
            <a:ext cx="8289058" cy="1754326"/>
          </a:xfrm>
          <a:prstGeom prst="rect">
            <a:avLst/>
          </a:prstGeom>
          <a:noFill/>
        </p:spPr>
        <p:txBody>
          <a:bodyPr wrap="square" rtlCol="0">
            <a:spAutoFit/>
          </a:bodyPr>
          <a:lstStyle/>
          <a:p>
            <a:pPr algn="justLow" rtl="1"/>
            <a:r>
              <a:rPr lang="ar-SA" b="1" dirty="0" smtClean="0"/>
              <a:t>هي اي مادة لها تأثير على الجهاز العصبي وعلى العمليات العقلية</a:t>
            </a:r>
            <a:r>
              <a:rPr lang="ar-IQ" b="1" dirty="0" smtClean="0"/>
              <a:t> مسببة </a:t>
            </a:r>
            <a:r>
              <a:rPr lang="ar-SA" b="1" dirty="0" smtClean="0"/>
              <a:t>حالة من النشوة أو الفتور أو التخدير أو التنويم أو التنشيط وتؤدي الى الإدمان عليها</a:t>
            </a:r>
            <a:r>
              <a:rPr lang="ar-IQ" b="1" dirty="0" smtClean="0"/>
              <a:t> وتؤخذ عن طريق البلع او الاستنشاق او الحقن وتشمل:</a:t>
            </a:r>
          </a:p>
          <a:p>
            <a:pPr algn="justLow" rtl="1"/>
            <a:r>
              <a:rPr lang="ar-IQ" b="1" dirty="0" smtClean="0"/>
              <a:t>- المشروبات الكحولية</a:t>
            </a:r>
          </a:p>
          <a:p>
            <a:pPr algn="justLow" rtl="1"/>
            <a:r>
              <a:rPr lang="ar-IQ" b="1" dirty="0" smtClean="0"/>
              <a:t>- العقاقير الطبية</a:t>
            </a:r>
          </a:p>
          <a:p>
            <a:pPr algn="justLow" rtl="1"/>
            <a:r>
              <a:rPr lang="ar-IQ" b="1" dirty="0" smtClean="0"/>
              <a:t>- </a:t>
            </a:r>
            <a:r>
              <a:rPr lang="ar-IQ" b="1" dirty="0" err="1" smtClean="0"/>
              <a:t>المستنشقات</a:t>
            </a:r>
            <a:endParaRPr lang="ar-IQ" b="1" dirty="0" smtClean="0"/>
          </a:p>
          <a:p>
            <a:pPr algn="justLow" rtl="1"/>
            <a:r>
              <a:rPr lang="ar-IQ" b="1" dirty="0" smtClean="0"/>
              <a:t>- المخدرات</a:t>
            </a:r>
            <a:endParaRPr lang="ar-SA" b="1" dirty="0" smtClean="0"/>
          </a:p>
        </p:txBody>
      </p:sp>
      <p:sp>
        <p:nvSpPr>
          <p:cNvPr id="10" name="مربع نص 9"/>
          <p:cNvSpPr txBox="1"/>
          <p:nvPr/>
        </p:nvSpPr>
        <p:spPr>
          <a:xfrm>
            <a:off x="6295978" y="3162712"/>
            <a:ext cx="2286000" cy="523220"/>
          </a:xfrm>
          <a:prstGeom prst="rect">
            <a:avLst/>
          </a:prstGeom>
          <a:noFill/>
        </p:spPr>
        <p:txBody>
          <a:bodyPr wrap="square" rtlCol="0">
            <a:spAutoFit/>
          </a:bodyPr>
          <a:lstStyle/>
          <a:p>
            <a:pPr algn="just" rtl="1"/>
            <a:r>
              <a:rPr lang="ar-IQ" sz="2800" b="1" dirty="0" smtClean="0">
                <a:solidFill>
                  <a:schemeClr val="bg1"/>
                </a:solidFill>
              </a:rPr>
              <a:t>السلائف الكيميائية</a:t>
            </a:r>
            <a:endParaRPr lang="en-US" sz="4000" dirty="0">
              <a:solidFill>
                <a:schemeClr val="bg1"/>
              </a:solidFill>
            </a:endParaRPr>
          </a:p>
        </p:txBody>
      </p:sp>
      <p:sp>
        <p:nvSpPr>
          <p:cNvPr id="13" name="مربع نص 12"/>
          <p:cNvSpPr txBox="1"/>
          <p:nvPr/>
        </p:nvSpPr>
        <p:spPr>
          <a:xfrm>
            <a:off x="457200" y="3772312"/>
            <a:ext cx="8289058" cy="923330"/>
          </a:xfrm>
          <a:prstGeom prst="rect">
            <a:avLst/>
          </a:prstGeom>
          <a:noFill/>
        </p:spPr>
        <p:txBody>
          <a:bodyPr wrap="square" rtlCol="0">
            <a:spAutoFit/>
          </a:bodyPr>
          <a:lstStyle/>
          <a:p>
            <a:pPr algn="justLow" rtl="1"/>
            <a:r>
              <a:rPr lang="ar-SA" b="1" dirty="0"/>
              <a:t>هي عبارة عن مواد كيميائية من الممكن ان تكون مادة مخدرة بطبيعتها او ان تكون مواد غير مخدرة ولكن عند مفاعلتها مع مادة أخرى يصبح لها تأثير مخدر، أو تزيد من فعالية مادة أصلا لها تأثير مخدر. وتستورد جميع دول </a:t>
            </a:r>
            <a:r>
              <a:rPr lang="ar-SA" b="1" dirty="0" smtClean="0"/>
              <a:t>العالم </a:t>
            </a:r>
            <a:r>
              <a:rPr lang="ar-SA" b="1" dirty="0"/>
              <a:t>السلائف الكيميائية بكميات هائلة، لذلك يجب ان تكون هذه المواد تحت الرقابة</a:t>
            </a:r>
            <a:r>
              <a:rPr lang="ar-SA" b="1" dirty="0" smtClean="0"/>
              <a:t>.</a:t>
            </a:r>
            <a:endParaRPr lang="ar-SA" b="1" dirty="0"/>
          </a:p>
        </p:txBody>
      </p:sp>
      <p:sp>
        <p:nvSpPr>
          <p:cNvPr id="14" name="مربع نص 13"/>
          <p:cNvSpPr txBox="1"/>
          <p:nvPr/>
        </p:nvSpPr>
        <p:spPr>
          <a:xfrm>
            <a:off x="6416403" y="5033534"/>
            <a:ext cx="1584960" cy="523220"/>
          </a:xfrm>
          <a:prstGeom prst="rect">
            <a:avLst/>
          </a:prstGeom>
          <a:noFill/>
        </p:spPr>
        <p:txBody>
          <a:bodyPr wrap="square" rtlCol="0">
            <a:spAutoFit/>
          </a:bodyPr>
          <a:lstStyle/>
          <a:p>
            <a:pPr algn="just" rtl="1"/>
            <a:r>
              <a:rPr lang="ar-IQ" sz="2800" b="1" dirty="0" smtClean="0">
                <a:solidFill>
                  <a:schemeClr val="bg1"/>
                </a:solidFill>
              </a:rPr>
              <a:t>المخدرات</a:t>
            </a:r>
            <a:endParaRPr lang="en-US" sz="4000" dirty="0">
              <a:solidFill>
                <a:schemeClr val="bg1"/>
              </a:solidFill>
            </a:endParaRPr>
          </a:p>
        </p:txBody>
      </p:sp>
      <p:sp>
        <p:nvSpPr>
          <p:cNvPr id="15" name="مربع نص 14"/>
          <p:cNvSpPr txBox="1"/>
          <p:nvPr/>
        </p:nvSpPr>
        <p:spPr>
          <a:xfrm>
            <a:off x="457200" y="5704467"/>
            <a:ext cx="8283938" cy="923330"/>
          </a:xfrm>
          <a:prstGeom prst="rect">
            <a:avLst/>
          </a:prstGeom>
          <a:noFill/>
        </p:spPr>
        <p:txBody>
          <a:bodyPr wrap="square" rtlCol="0">
            <a:spAutoFit/>
          </a:bodyPr>
          <a:lstStyle/>
          <a:p>
            <a:pPr algn="justLow" rtl="1"/>
            <a:r>
              <a:rPr lang="ar-IQ" b="1" dirty="0" smtClean="0"/>
              <a:t>تعد المخدرات من المواد غير المسموح بتعاطيها طبيا والتي لا يسمح بتداولها ولا تناولها ويعاقب القانون </a:t>
            </a:r>
          </a:p>
          <a:p>
            <a:pPr algn="justLow" rtl="1"/>
            <a:r>
              <a:rPr lang="ar-IQ" b="1" dirty="0" smtClean="0"/>
              <a:t>على حيازتها وتكون اما طبيعية او مصنعة وهي جزء من المواد التي تندرج تحت </a:t>
            </a:r>
          </a:p>
          <a:p>
            <a:pPr algn="justLow" rtl="1"/>
            <a:r>
              <a:rPr lang="ar-IQ" b="1" dirty="0" smtClean="0"/>
              <a:t>مفهوم المؤثرات العقلية.</a:t>
            </a:r>
            <a:endParaRPr lang="ar-IQ" b="1" dirty="0"/>
          </a:p>
        </p:txBody>
      </p:sp>
    </p:spTree>
    <p:extLst>
      <p:ext uri="{BB962C8B-B14F-4D97-AF65-F5344CB8AC3E}">
        <p14:creationId xmlns:p14="http://schemas.microsoft.com/office/powerpoint/2010/main" val="24885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additive="base">
                                        <p:cTn id="39" dur="500" fill="hold"/>
                                        <p:tgtEl>
                                          <p:spTgt spid="2050"/>
                                        </p:tgtEl>
                                        <p:attrNameLst>
                                          <p:attrName>ppt_x</p:attrName>
                                        </p:attrNameLst>
                                      </p:cBhvr>
                                      <p:tavLst>
                                        <p:tav tm="0">
                                          <p:val>
                                            <p:strVal val="#ppt_x"/>
                                          </p:val>
                                        </p:tav>
                                        <p:tav tm="100000">
                                          <p:val>
                                            <p:strVal val="#ppt_x"/>
                                          </p:val>
                                        </p:tav>
                                      </p:tavLst>
                                    </p:anim>
                                    <p:anim calcmode="lin" valueType="num">
                                      <p:cBhvr additive="base">
                                        <p:cTn id="40" dur="500" fill="hold"/>
                                        <p:tgtEl>
                                          <p:spTgt spid="20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457200" y="533400"/>
            <a:ext cx="8289058" cy="2646878"/>
          </a:xfrm>
          <a:prstGeom prst="rect">
            <a:avLst/>
          </a:prstGeom>
          <a:noFill/>
        </p:spPr>
        <p:txBody>
          <a:bodyPr wrap="square" rtlCol="0">
            <a:spAutoFit/>
          </a:bodyPr>
          <a:lstStyle/>
          <a:p>
            <a:pPr algn="justLow" rtl="1"/>
            <a:r>
              <a:rPr lang="ar-IQ" sz="2800" b="1" dirty="0" smtClean="0">
                <a:solidFill>
                  <a:srgbClr val="FF0000"/>
                </a:solidFill>
              </a:rPr>
              <a:t>يتم استدراج الضحايا لتعاطي المخدرات والمؤثرات العقلية من خلال ايامهم بانها: </a:t>
            </a:r>
          </a:p>
          <a:p>
            <a:pPr algn="justLow" rtl="1"/>
            <a:r>
              <a:rPr lang="ar-IQ" sz="2200" b="1" dirty="0" smtClean="0"/>
              <a:t>1- </a:t>
            </a:r>
            <a:r>
              <a:rPr lang="ar-SA" sz="2200" b="1" dirty="0" smtClean="0"/>
              <a:t>أدوية</a:t>
            </a:r>
            <a:r>
              <a:rPr lang="ar-IQ" sz="2200" b="1" dirty="0" smtClean="0"/>
              <a:t>.</a:t>
            </a:r>
          </a:p>
          <a:p>
            <a:pPr algn="justLow" rtl="1"/>
            <a:r>
              <a:rPr lang="ar-IQ" sz="2200" b="1" dirty="0" smtClean="0"/>
              <a:t>2- </a:t>
            </a:r>
            <a:r>
              <a:rPr lang="ar-SA" sz="2200" b="1" dirty="0" smtClean="0"/>
              <a:t>منبهات</a:t>
            </a:r>
            <a:r>
              <a:rPr lang="ar-IQ" sz="2200" b="1" dirty="0" smtClean="0"/>
              <a:t>.</a:t>
            </a:r>
          </a:p>
          <a:p>
            <a:pPr algn="justLow" rtl="1"/>
            <a:r>
              <a:rPr lang="ar-IQ" sz="2200" b="1" dirty="0" smtClean="0"/>
              <a:t>3- </a:t>
            </a:r>
            <a:r>
              <a:rPr lang="ar-SA" sz="2200" b="1" dirty="0" smtClean="0"/>
              <a:t>منشطات </a:t>
            </a:r>
            <a:r>
              <a:rPr lang="ar-SA" sz="2200" b="1" dirty="0"/>
              <a:t>طاقة أو </a:t>
            </a:r>
            <a:r>
              <a:rPr lang="ar-SA" sz="2200" b="1" dirty="0" smtClean="0"/>
              <a:t>جنس</a:t>
            </a:r>
            <a:r>
              <a:rPr lang="ar-IQ" sz="2200" b="1" dirty="0" smtClean="0"/>
              <a:t>.</a:t>
            </a:r>
          </a:p>
          <a:p>
            <a:pPr algn="justLow" rtl="1"/>
            <a:r>
              <a:rPr lang="ar-IQ" sz="2200" b="1" dirty="0" smtClean="0"/>
              <a:t>4- </a:t>
            </a:r>
            <a:r>
              <a:rPr lang="ar-SA" sz="2200" b="1" dirty="0" smtClean="0"/>
              <a:t>مسكنات </a:t>
            </a:r>
            <a:r>
              <a:rPr lang="ar-SA" sz="2200" b="1" dirty="0"/>
              <a:t>الآلام </a:t>
            </a:r>
            <a:r>
              <a:rPr lang="ar-IQ" sz="2200" b="1" dirty="0" smtClean="0"/>
              <a:t>.</a:t>
            </a:r>
          </a:p>
          <a:p>
            <a:pPr algn="justLow" rtl="1"/>
            <a:r>
              <a:rPr lang="ar-IQ" sz="2200" b="1" dirty="0" smtClean="0"/>
              <a:t>5- </a:t>
            </a:r>
            <a:r>
              <a:rPr lang="ar-SA" sz="2200" b="1" dirty="0" smtClean="0"/>
              <a:t>وسائل </a:t>
            </a:r>
            <a:r>
              <a:rPr lang="ar-SA" sz="2200" b="1" dirty="0"/>
              <a:t>تساعد على نسيان الهموم </a:t>
            </a:r>
            <a:r>
              <a:rPr lang="ar-SA" sz="2200" b="1" dirty="0" smtClean="0"/>
              <a:t>والمشكلات</a:t>
            </a:r>
            <a:r>
              <a:rPr lang="ar-IQ" sz="2200" b="1" dirty="0" smtClean="0"/>
              <a:t>.</a:t>
            </a:r>
            <a:endParaRPr lang="ar-SA" sz="2200" b="1" dirty="0" smtClean="0"/>
          </a:p>
        </p:txBody>
      </p:sp>
      <p:pic>
        <p:nvPicPr>
          <p:cNvPr id="1026" name="Picture 2" descr="G:\Documents and Settings\Ala-Aldeen\Desktop\drugs-in-sch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91" y="3332678"/>
            <a:ext cx="6029632" cy="3014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3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2708434"/>
          </a:xfrm>
          <a:prstGeom prst="rect">
            <a:avLst/>
          </a:prstGeom>
          <a:noFill/>
        </p:spPr>
        <p:txBody>
          <a:bodyPr wrap="square" rtlCol="1">
            <a:spAutoFit/>
          </a:bodyPr>
          <a:lstStyle/>
          <a:p>
            <a:pPr lvl="0" algn="r" rtl="1"/>
            <a:r>
              <a:rPr lang="ar-IQ" sz="2800" b="1" dirty="0" smtClean="0">
                <a:solidFill>
                  <a:srgbClr val="FF0000"/>
                </a:solidFill>
              </a:rPr>
              <a:t>تعاطي وادمان المخدرات</a:t>
            </a:r>
            <a:r>
              <a:rPr lang="ar-SA" sz="2800" b="1" dirty="0" smtClean="0">
                <a:solidFill>
                  <a:srgbClr val="FF0000"/>
                </a:solidFill>
              </a:rPr>
              <a:t>:    </a:t>
            </a:r>
          </a:p>
          <a:p>
            <a:pPr lvl="0" algn="r" rtl="1"/>
            <a:r>
              <a:rPr lang="ar-SA" sz="2800" b="1" dirty="0" smtClean="0">
                <a:solidFill>
                  <a:srgbClr val="FF0000"/>
                </a:solidFill>
              </a:rPr>
              <a:t>مفهوم </a:t>
            </a:r>
            <a:r>
              <a:rPr lang="ar-SA" sz="2800" b="1" dirty="0">
                <a:solidFill>
                  <a:srgbClr val="FF0000"/>
                </a:solidFill>
              </a:rPr>
              <a:t>الإدمان والفرق بين التعاطي </a:t>
            </a:r>
            <a:r>
              <a:rPr lang="ar-SA" sz="2800" b="1" dirty="0" smtClean="0">
                <a:solidFill>
                  <a:srgbClr val="FF0000"/>
                </a:solidFill>
              </a:rPr>
              <a:t>والادمان</a:t>
            </a:r>
            <a:endParaRPr lang="ar-IQ" sz="2800" b="1" dirty="0" smtClean="0">
              <a:solidFill>
                <a:srgbClr val="FF0000"/>
              </a:solidFill>
            </a:endParaRPr>
          </a:p>
          <a:p>
            <a:pPr lvl="0" algn="r" rtl="1"/>
            <a:endParaRPr lang="ar-IQ" sz="800" b="1" dirty="0">
              <a:solidFill>
                <a:srgbClr val="FF0000"/>
              </a:solidFill>
            </a:endParaRPr>
          </a:p>
          <a:p>
            <a:pPr lvl="0" algn="just" rtl="1"/>
            <a:r>
              <a:rPr lang="ar-IQ" sz="2200" b="1" dirty="0" smtClean="0">
                <a:solidFill>
                  <a:prstClr val="black"/>
                </a:solidFill>
              </a:rPr>
              <a:t>التعاطي </a:t>
            </a:r>
            <a:r>
              <a:rPr lang="ar-IQ" sz="2200" b="1" dirty="0">
                <a:solidFill>
                  <a:srgbClr val="FF0000"/>
                </a:solidFill>
              </a:rPr>
              <a:t>سلوك</a:t>
            </a:r>
            <a:r>
              <a:rPr lang="ar-IQ" sz="2200" b="1" dirty="0">
                <a:solidFill>
                  <a:prstClr val="black"/>
                </a:solidFill>
              </a:rPr>
              <a:t>، أما الإدمان فهو </a:t>
            </a:r>
            <a:r>
              <a:rPr lang="ar-IQ" sz="2200" b="1" dirty="0">
                <a:solidFill>
                  <a:srgbClr val="FF0000"/>
                </a:solidFill>
              </a:rPr>
              <a:t>مرض</a:t>
            </a:r>
            <a:r>
              <a:rPr lang="ar-IQ" sz="2200" b="1" dirty="0">
                <a:solidFill>
                  <a:prstClr val="black"/>
                </a:solidFill>
              </a:rPr>
              <a:t> يصيب العقل نتيجة التعاطي ينتج عنه </a:t>
            </a:r>
            <a:r>
              <a:rPr lang="ar-IQ" sz="2200" b="1" dirty="0" smtClean="0">
                <a:solidFill>
                  <a:prstClr val="black"/>
                </a:solidFill>
              </a:rPr>
              <a:t>تغيرات</a:t>
            </a:r>
            <a:r>
              <a:rPr lang="ar-SA" sz="2200" b="1" dirty="0" smtClean="0">
                <a:solidFill>
                  <a:prstClr val="black"/>
                </a:solidFill>
              </a:rPr>
              <a:t> </a:t>
            </a:r>
            <a:r>
              <a:rPr lang="ar-IQ" sz="2200" b="1" dirty="0" smtClean="0">
                <a:solidFill>
                  <a:prstClr val="black"/>
                </a:solidFill>
              </a:rPr>
              <a:t>بوظائف </a:t>
            </a:r>
            <a:r>
              <a:rPr lang="ar-IQ" sz="2200" b="1" dirty="0">
                <a:solidFill>
                  <a:prstClr val="black"/>
                </a:solidFill>
              </a:rPr>
              <a:t>المخ </a:t>
            </a:r>
            <a:r>
              <a:rPr lang="ar-IQ" sz="2200" b="1" dirty="0" smtClean="0">
                <a:solidFill>
                  <a:prstClr val="black"/>
                </a:solidFill>
              </a:rPr>
              <a:t>وتركيبته.</a:t>
            </a:r>
            <a:endParaRPr lang="ar-IQ" sz="2200" b="1" dirty="0">
              <a:solidFill>
                <a:prstClr val="black"/>
              </a:solidFill>
            </a:endParaRPr>
          </a:p>
          <a:p>
            <a:pPr lvl="0" algn="just" rtl="1"/>
            <a:r>
              <a:rPr lang="ar-IQ" sz="2200" b="1" dirty="0">
                <a:solidFill>
                  <a:prstClr val="black"/>
                </a:solidFill>
              </a:rPr>
              <a:t>وتعرفه المراجع </a:t>
            </a:r>
            <a:r>
              <a:rPr lang="ar-IQ" sz="2200" b="1" dirty="0" smtClean="0">
                <a:solidFill>
                  <a:prstClr val="black"/>
                </a:solidFill>
              </a:rPr>
              <a:t>الع</a:t>
            </a:r>
            <a:r>
              <a:rPr lang="ar-SA" sz="2200" b="1" dirty="0" smtClean="0">
                <a:solidFill>
                  <a:prstClr val="black"/>
                </a:solidFill>
              </a:rPr>
              <a:t>لمي</a:t>
            </a:r>
            <a:r>
              <a:rPr lang="ar-IQ" sz="2200" b="1" dirty="0" smtClean="0">
                <a:solidFill>
                  <a:prstClr val="black"/>
                </a:solidFill>
              </a:rPr>
              <a:t>ة </a:t>
            </a:r>
            <a:r>
              <a:rPr lang="ar-IQ" sz="2200" b="1" dirty="0">
                <a:solidFill>
                  <a:prstClr val="black"/>
                </a:solidFill>
              </a:rPr>
              <a:t>المتخصصة على أنه: </a:t>
            </a:r>
            <a:r>
              <a:rPr lang="ar-IQ" sz="2200" b="1" dirty="0" smtClean="0">
                <a:solidFill>
                  <a:prstClr val="black"/>
                </a:solidFill>
              </a:rPr>
              <a:t>مرض </a:t>
            </a:r>
            <a:r>
              <a:rPr lang="ar-IQ" sz="2200" b="1" dirty="0">
                <a:solidFill>
                  <a:prstClr val="black"/>
                </a:solidFill>
              </a:rPr>
              <a:t>مزمن يلازم الإنسان، ينشأ </a:t>
            </a:r>
            <a:r>
              <a:rPr lang="ar-SA" sz="2200" b="1" dirty="0" smtClean="0">
                <a:solidFill>
                  <a:prstClr val="black"/>
                </a:solidFill>
              </a:rPr>
              <a:t>ويتطور خلال </a:t>
            </a:r>
            <a:r>
              <a:rPr lang="ar-IQ" sz="2200" b="1" dirty="0">
                <a:solidFill>
                  <a:prstClr val="black"/>
                </a:solidFill>
              </a:rPr>
              <a:t>فترة التعرض</a:t>
            </a:r>
            <a:r>
              <a:rPr lang="ar-SA" sz="2200" b="1" dirty="0">
                <a:solidFill>
                  <a:prstClr val="black"/>
                </a:solidFill>
              </a:rPr>
              <a:t> </a:t>
            </a:r>
            <a:r>
              <a:rPr lang="ar-IQ" sz="2200" b="1" dirty="0">
                <a:solidFill>
                  <a:prstClr val="black"/>
                </a:solidFill>
              </a:rPr>
              <a:t>المتكرر لتعاطي المخدرات.</a:t>
            </a:r>
            <a:endParaRPr lang="ar-SA" sz="2200" b="1" dirty="0" smtClean="0">
              <a:solidFill>
                <a:prstClr val="black"/>
              </a:solidFill>
            </a:endParaRPr>
          </a:p>
          <a:p>
            <a:pPr algn="r" rtl="1"/>
            <a:endParaRPr lang="ar-IQ" dirty="0"/>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b="7079"/>
          <a:stretch/>
        </p:blipFill>
        <p:spPr>
          <a:xfrm>
            <a:off x="3505200" y="2835996"/>
            <a:ext cx="5181600" cy="316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9524" r="7810"/>
          <a:stretch/>
        </p:blipFill>
        <p:spPr>
          <a:xfrm>
            <a:off x="381000" y="2835996"/>
            <a:ext cx="2895600" cy="3166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547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5600" y="152400"/>
            <a:ext cx="8356600" cy="800219"/>
          </a:xfrm>
          <a:prstGeom prst="rect">
            <a:avLst/>
          </a:prstGeom>
          <a:noFill/>
        </p:spPr>
        <p:txBody>
          <a:bodyPr wrap="square" rtlCol="0">
            <a:spAutoFit/>
          </a:bodyPr>
          <a:lstStyle/>
          <a:p>
            <a:pPr algn="ctr"/>
            <a:r>
              <a:rPr lang="ar-SA" sz="2800" b="1" dirty="0" smtClean="0">
                <a:solidFill>
                  <a:srgbClr val="FF0000"/>
                </a:solidFill>
              </a:rPr>
              <a:t>كيف تتعرف على مدمن </a:t>
            </a:r>
            <a:r>
              <a:rPr lang="ar-SA" sz="2800" b="1" dirty="0">
                <a:solidFill>
                  <a:srgbClr val="FF0000"/>
                </a:solidFill>
              </a:rPr>
              <a:t>المخدرات من </a:t>
            </a:r>
            <a:r>
              <a:rPr lang="ar-SA" sz="2800" b="1" dirty="0" smtClean="0">
                <a:solidFill>
                  <a:srgbClr val="FF0000"/>
                </a:solidFill>
              </a:rPr>
              <a:t>الناحية الجسدية</a:t>
            </a:r>
            <a:r>
              <a:rPr lang="ar-IQ" sz="2800" b="1" dirty="0" smtClean="0">
                <a:solidFill>
                  <a:srgbClr val="FF0000"/>
                </a:solidFill>
              </a:rPr>
              <a:t>؟</a:t>
            </a:r>
            <a:endParaRPr lang="ar-SA" dirty="0" smtClean="0"/>
          </a:p>
          <a:p>
            <a:pPr algn="ctr"/>
            <a:endParaRPr lang="en-US" dirty="0"/>
          </a:p>
        </p:txBody>
      </p:sp>
      <p:sp>
        <p:nvSpPr>
          <p:cNvPr id="3" name="مستطيل 2"/>
          <p:cNvSpPr/>
          <p:nvPr/>
        </p:nvSpPr>
        <p:spPr>
          <a:xfrm>
            <a:off x="6197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590801"/>
            <a:ext cx="2245895" cy="3145958"/>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4" name="مستطيل 13"/>
          <p:cNvSpPr/>
          <p:nvPr/>
        </p:nvSpPr>
        <p:spPr>
          <a:xfrm>
            <a:off x="355600" y="1447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590801"/>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559780"/>
            <a:ext cx="2296696" cy="769441"/>
          </a:xfrm>
          <a:prstGeom prst="rect">
            <a:avLst/>
          </a:prstGeom>
          <a:noFill/>
        </p:spPr>
        <p:txBody>
          <a:bodyPr wrap="square" rtlCol="0">
            <a:spAutoFit/>
          </a:bodyPr>
          <a:lstStyle/>
          <a:p>
            <a:pPr algn="justLow" rtl="1"/>
            <a:r>
              <a:rPr lang="ar-SA" sz="2200" b="1" dirty="0" smtClean="0"/>
              <a:t>سوء </a:t>
            </a:r>
            <a:r>
              <a:rPr lang="ar-SA" sz="2200" b="1" dirty="0"/>
              <a:t>التغذية وفقدان الشهية ونقصان </a:t>
            </a:r>
            <a:r>
              <a:rPr lang="ar-SA" sz="2200" b="1" dirty="0" smtClean="0"/>
              <a:t>الوزن</a:t>
            </a:r>
            <a:r>
              <a:rPr lang="ar-IQ" sz="2200" b="1" dirty="0" smtClean="0"/>
              <a:t>.</a:t>
            </a:r>
            <a:endParaRPr lang="ar-SA" sz="2200" b="1" dirty="0"/>
          </a:p>
        </p:txBody>
      </p:sp>
      <p:sp>
        <p:nvSpPr>
          <p:cNvPr id="17" name="مربع نص 16"/>
          <p:cNvSpPr txBox="1"/>
          <p:nvPr/>
        </p:nvSpPr>
        <p:spPr>
          <a:xfrm>
            <a:off x="3505200" y="1559780"/>
            <a:ext cx="2296696" cy="738664"/>
          </a:xfrm>
          <a:prstGeom prst="rect">
            <a:avLst/>
          </a:prstGeom>
          <a:noFill/>
        </p:spPr>
        <p:txBody>
          <a:bodyPr wrap="square" rtlCol="0">
            <a:spAutoFit/>
          </a:bodyPr>
          <a:lstStyle/>
          <a:p>
            <a:pPr algn="justLow" rtl="1"/>
            <a:r>
              <a:rPr lang="ar-SA" sz="2000" b="1" dirty="0"/>
              <a:t>الإجهاد والأرق بصفة مستمرة</a:t>
            </a:r>
            <a:r>
              <a:rPr lang="ar-IQ" sz="2200" b="1" dirty="0" smtClean="0"/>
              <a:t>.</a:t>
            </a:r>
            <a:endParaRPr lang="ar-SA" sz="2200" b="1" dirty="0"/>
          </a:p>
        </p:txBody>
      </p:sp>
      <p:sp>
        <p:nvSpPr>
          <p:cNvPr id="18" name="مربع نص 17"/>
          <p:cNvSpPr txBox="1"/>
          <p:nvPr/>
        </p:nvSpPr>
        <p:spPr>
          <a:xfrm>
            <a:off x="497303" y="1559780"/>
            <a:ext cx="2296696" cy="738664"/>
          </a:xfrm>
          <a:prstGeom prst="rect">
            <a:avLst/>
          </a:prstGeom>
          <a:noFill/>
        </p:spPr>
        <p:txBody>
          <a:bodyPr wrap="square" rtlCol="0">
            <a:spAutoFit/>
          </a:bodyPr>
          <a:lstStyle/>
          <a:p>
            <a:pPr algn="justLow" rtl="1"/>
            <a:r>
              <a:rPr lang="ar-SA" sz="2000" b="1" dirty="0"/>
              <a:t>احمرار العينين وتساقط الدموع اللاإرادية</a:t>
            </a:r>
            <a:r>
              <a:rPr lang="ar-IQ" sz="2200" b="1" dirty="0" smtClean="0"/>
              <a:t>.</a:t>
            </a:r>
            <a:endParaRPr lang="ar-SA" sz="2200" b="1" dirty="0"/>
          </a:p>
        </p:txBody>
      </p:sp>
      <p:sp>
        <p:nvSpPr>
          <p:cNvPr id="19" name="مستطيل 18"/>
          <p:cNvSpPr/>
          <p:nvPr/>
        </p:nvSpPr>
        <p:spPr>
          <a:xfrm>
            <a:off x="3487152" y="2590801"/>
            <a:ext cx="2245895" cy="3145958"/>
          </a:xfrm>
          <a:prstGeom prst="rect">
            <a:avLst/>
          </a:prstGeom>
          <a:blipFill>
            <a:blip r:embed="rId4"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4" name="شكل بيضاوي 3"/>
          <p:cNvSpPr/>
          <p:nvPr/>
        </p:nvSpPr>
        <p:spPr>
          <a:xfrm>
            <a:off x="7010400" y="9144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1</a:t>
            </a:r>
            <a:endParaRPr lang="ar-IQ" sz="2400" dirty="0"/>
          </a:p>
        </p:txBody>
      </p:sp>
      <p:sp>
        <p:nvSpPr>
          <p:cNvPr id="13" name="شكل بيضاوي 12"/>
          <p:cNvSpPr/>
          <p:nvPr/>
        </p:nvSpPr>
        <p:spPr>
          <a:xfrm>
            <a:off x="4132847" y="9144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2</a:t>
            </a:r>
            <a:endParaRPr lang="ar-IQ" sz="2400" dirty="0"/>
          </a:p>
        </p:txBody>
      </p:sp>
      <p:sp>
        <p:nvSpPr>
          <p:cNvPr id="20" name="شكل بيضاوي 19"/>
          <p:cNvSpPr/>
          <p:nvPr/>
        </p:nvSpPr>
        <p:spPr>
          <a:xfrm>
            <a:off x="1150351" y="9144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3</a:t>
            </a:r>
            <a:endParaRPr lang="ar-IQ" sz="2400" dirty="0"/>
          </a:p>
        </p:txBody>
      </p:sp>
    </p:spTree>
    <p:extLst>
      <p:ext uri="{BB962C8B-B14F-4D97-AF65-F5344CB8AC3E}">
        <p14:creationId xmlns:p14="http://schemas.microsoft.com/office/powerpoint/2010/main" val="1970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4" grpId="0" animBg="1"/>
      <p:bldP spid="15" grpId="0" animBg="1"/>
      <p:bldP spid="16" grpId="0"/>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97600" y="11430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209800"/>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276600" y="11430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209800"/>
            <a:ext cx="2245895" cy="3145958"/>
          </a:xfrm>
          <a:prstGeom prst="rect">
            <a:avLst/>
          </a:prstGeom>
          <a:blipFill>
            <a:blip r:embed="rId4"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11430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209800"/>
            <a:ext cx="2245895" cy="3145958"/>
          </a:xfrm>
          <a:prstGeom prst="rect">
            <a:avLst/>
          </a:prstGeom>
          <a:blipFill>
            <a:blip r:embed="rId5"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219200"/>
            <a:ext cx="2296696" cy="769441"/>
          </a:xfrm>
          <a:prstGeom prst="rect">
            <a:avLst/>
          </a:prstGeom>
          <a:noFill/>
        </p:spPr>
        <p:txBody>
          <a:bodyPr wrap="square" rtlCol="0">
            <a:spAutoFit/>
          </a:bodyPr>
          <a:lstStyle/>
          <a:p>
            <a:pPr algn="justLow" rtl="1"/>
            <a:r>
              <a:rPr lang="ar-SA" sz="2200" b="1" dirty="0"/>
              <a:t>الرغبة الدائمة في </a:t>
            </a:r>
            <a:r>
              <a:rPr lang="ar-SA" sz="2200" b="1" dirty="0" smtClean="0"/>
              <a:t>النوم</a:t>
            </a:r>
            <a:r>
              <a:rPr lang="ar-IQ" sz="2200" b="1" dirty="0"/>
              <a:t>.</a:t>
            </a:r>
            <a:endParaRPr lang="ar-SA" sz="2200" b="1" dirty="0"/>
          </a:p>
        </p:txBody>
      </p:sp>
      <p:sp>
        <p:nvSpPr>
          <p:cNvPr id="17" name="مربع نص 16"/>
          <p:cNvSpPr txBox="1"/>
          <p:nvPr/>
        </p:nvSpPr>
        <p:spPr>
          <a:xfrm>
            <a:off x="3505200" y="1143000"/>
            <a:ext cx="2296696" cy="1046440"/>
          </a:xfrm>
          <a:prstGeom prst="rect">
            <a:avLst/>
          </a:prstGeom>
          <a:noFill/>
        </p:spPr>
        <p:txBody>
          <a:bodyPr wrap="square" rtlCol="0">
            <a:spAutoFit/>
          </a:bodyPr>
          <a:lstStyle/>
          <a:p>
            <a:pPr algn="justLow" rtl="1"/>
            <a:r>
              <a:rPr lang="ar-SA" sz="2000" b="1" dirty="0" smtClean="0"/>
              <a:t>السعال </a:t>
            </a:r>
            <a:r>
              <a:rPr lang="ar-SA" sz="2000" b="1" dirty="0"/>
              <a:t>الشديد وسيلان الانف الفجائي واحيانا نزيف الانف</a:t>
            </a:r>
            <a:r>
              <a:rPr lang="ar-IQ" sz="2200" b="1" dirty="0"/>
              <a:t>.</a:t>
            </a:r>
            <a:endParaRPr lang="ar-SA" sz="2200" b="1" dirty="0"/>
          </a:p>
        </p:txBody>
      </p:sp>
      <p:sp>
        <p:nvSpPr>
          <p:cNvPr id="18" name="مربع نص 17"/>
          <p:cNvSpPr txBox="1"/>
          <p:nvPr/>
        </p:nvSpPr>
        <p:spPr>
          <a:xfrm>
            <a:off x="497303" y="1219200"/>
            <a:ext cx="2296696" cy="707886"/>
          </a:xfrm>
          <a:prstGeom prst="rect">
            <a:avLst/>
          </a:prstGeom>
          <a:noFill/>
        </p:spPr>
        <p:txBody>
          <a:bodyPr wrap="square" rtlCol="0">
            <a:spAutoFit/>
          </a:bodyPr>
          <a:lstStyle/>
          <a:p>
            <a:pPr algn="justLow" rtl="1"/>
            <a:r>
              <a:rPr lang="ar-SA" sz="2000" b="1" dirty="0"/>
              <a:t>ارتفاع درجة حرارة </a:t>
            </a:r>
            <a:r>
              <a:rPr lang="ar-SA" sz="2000" b="1" dirty="0" smtClean="0"/>
              <a:t>الجسم</a:t>
            </a:r>
            <a:r>
              <a:rPr lang="ar-IQ" sz="2000" b="1" dirty="0" smtClean="0"/>
              <a:t>.</a:t>
            </a:r>
            <a:endParaRPr lang="ar-SA" sz="2200" b="1" dirty="0"/>
          </a:p>
        </p:txBody>
      </p:sp>
      <p:sp>
        <p:nvSpPr>
          <p:cNvPr id="19" name="شكل بيضاوي 18"/>
          <p:cNvSpPr/>
          <p:nvPr/>
        </p:nvSpPr>
        <p:spPr>
          <a:xfrm>
            <a:off x="7010400"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4</a:t>
            </a:r>
            <a:endParaRPr lang="ar-IQ" sz="2400" dirty="0"/>
          </a:p>
        </p:txBody>
      </p:sp>
      <p:sp>
        <p:nvSpPr>
          <p:cNvPr id="20" name="شكل بيضاوي 19"/>
          <p:cNvSpPr/>
          <p:nvPr/>
        </p:nvSpPr>
        <p:spPr>
          <a:xfrm>
            <a:off x="4114800"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5</a:t>
            </a:r>
            <a:endParaRPr lang="ar-IQ" sz="2400" dirty="0"/>
          </a:p>
        </p:txBody>
      </p:sp>
      <p:sp>
        <p:nvSpPr>
          <p:cNvPr id="21" name="شكل بيضاوي 20"/>
          <p:cNvSpPr/>
          <p:nvPr/>
        </p:nvSpPr>
        <p:spPr>
          <a:xfrm>
            <a:off x="1150351"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6</a:t>
            </a:r>
            <a:endParaRPr lang="ar-IQ" sz="2400" dirty="0"/>
          </a:p>
        </p:txBody>
      </p:sp>
    </p:spTree>
    <p:extLst>
      <p:ext uri="{BB962C8B-B14F-4D97-AF65-F5344CB8AC3E}">
        <p14:creationId xmlns:p14="http://schemas.microsoft.com/office/powerpoint/2010/main" val="35398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197600"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5" name="مستطيل 4"/>
          <p:cNvSpPr/>
          <p:nvPr/>
        </p:nvSpPr>
        <p:spPr>
          <a:xfrm>
            <a:off x="6390104" y="2133600"/>
            <a:ext cx="2245895" cy="3145958"/>
          </a:xfrm>
          <a:prstGeom prst="rect">
            <a:avLst/>
          </a:prstGeom>
          <a:blipFill>
            <a:blip r:embed="rId2"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2" name="مستطيل 11"/>
          <p:cNvSpPr/>
          <p:nvPr/>
        </p:nvSpPr>
        <p:spPr>
          <a:xfrm>
            <a:off x="3312696"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3" name="مستطيل 12"/>
          <p:cNvSpPr/>
          <p:nvPr/>
        </p:nvSpPr>
        <p:spPr>
          <a:xfrm>
            <a:off x="3505200" y="2133600"/>
            <a:ext cx="2245895" cy="3145958"/>
          </a:xfrm>
          <a:prstGeom prst="rect">
            <a:avLst/>
          </a:prstGeom>
          <a:blipFill>
            <a:blip r:embed="rId3"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4" name="مستطيل 13"/>
          <p:cNvSpPr/>
          <p:nvPr/>
        </p:nvSpPr>
        <p:spPr>
          <a:xfrm>
            <a:off x="355600" y="1066800"/>
            <a:ext cx="2667000" cy="4419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IQ" dirty="0" smtClean="0"/>
              <a:t>+</a:t>
            </a:r>
            <a:endParaRPr lang="ar-IQ" dirty="0"/>
          </a:p>
        </p:txBody>
      </p:sp>
      <p:sp>
        <p:nvSpPr>
          <p:cNvPr id="15" name="مستطيل 14"/>
          <p:cNvSpPr/>
          <p:nvPr/>
        </p:nvSpPr>
        <p:spPr>
          <a:xfrm>
            <a:off x="548104" y="2111842"/>
            <a:ext cx="2245895" cy="3145958"/>
          </a:xfrm>
          <a:prstGeom prst="rect">
            <a:avLst/>
          </a:prstGeom>
          <a:blipFill>
            <a:blip r:embed="rId4" cstate="print"/>
            <a:stretch>
              <a:fillRect/>
            </a:stretch>
          </a:blipFill>
        </p:spPr>
        <p:style>
          <a:lnRef idx="2">
            <a:schemeClr val="accent6"/>
          </a:lnRef>
          <a:fillRef idx="1">
            <a:schemeClr val="lt1"/>
          </a:fillRef>
          <a:effectRef idx="0">
            <a:schemeClr val="accent6"/>
          </a:effectRef>
          <a:fontRef idx="minor">
            <a:schemeClr val="dk1"/>
          </a:fontRef>
        </p:style>
        <p:txBody>
          <a:bodyPr rtlCol="1" anchor="ctr"/>
          <a:lstStyle/>
          <a:p>
            <a:pPr algn="ctr"/>
            <a:endParaRPr lang="ar-IQ" dirty="0"/>
          </a:p>
        </p:txBody>
      </p:sp>
      <p:sp>
        <p:nvSpPr>
          <p:cNvPr id="16" name="مربع نص 15"/>
          <p:cNvSpPr txBox="1"/>
          <p:nvPr/>
        </p:nvSpPr>
        <p:spPr>
          <a:xfrm>
            <a:off x="6390104" y="1143000"/>
            <a:ext cx="2296696" cy="769441"/>
          </a:xfrm>
          <a:prstGeom prst="rect">
            <a:avLst/>
          </a:prstGeom>
          <a:noFill/>
        </p:spPr>
        <p:txBody>
          <a:bodyPr wrap="square" rtlCol="0">
            <a:spAutoFit/>
          </a:bodyPr>
          <a:lstStyle/>
          <a:p>
            <a:pPr algn="justLow" rtl="1"/>
            <a:r>
              <a:rPr lang="ar-SA" sz="2200" b="1" dirty="0"/>
              <a:t>التعرض للإغماء بصفة </a:t>
            </a:r>
            <a:r>
              <a:rPr lang="ar-SA" sz="2200" b="1" dirty="0" smtClean="0"/>
              <a:t>مستمرة</a:t>
            </a:r>
            <a:r>
              <a:rPr lang="ar-IQ" sz="2200" b="1" dirty="0" smtClean="0"/>
              <a:t>.</a:t>
            </a:r>
            <a:endParaRPr lang="ar-SA" sz="2200" b="1" dirty="0"/>
          </a:p>
        </p:txBody>
      </p:sp>
      <p:sp>
        <p:nvSpPr>
          <p:cNvPr id="17" name="مربع نص 16"/>
          <p:cNvSpPr txBox="1"/>
          <p:nvPr/>
        </p:nvSpPr>
        <p:spPr>
          <a:xfrm>
            <a:off x="3505200" y="1143000"/>
            <a:ext cx="2296696" cy="400110"/>
          </a:xfrm>
          <a:prstGeom prst="rect">
            <a:avLst/>
          </a:prstGeom>
          <a:noFill/>
        </p:spPr>
        <p:txBody>
          <a:bodyPr wrap="square" rtlCol="0">
            <a:spAutoFit/>
          </a:bodyPr>
          <a:lstStyle/>
          <a:p>
            <a:pPr algn="justLow" rtl="1"/>
            <a:r>
              <a:rPr lang="ar-SA" sz="2000" b="1" dirty="0"/>
              <a:t>القيء </a:t>
            </a:r>
            <a:r>
              <a:rPr lang="ar-SA" sz="2000" b="1" dirty="0" smtClean="0"/>
              <a:t>والغثيان</a:t>
            </a:r>
            <a:r>
              <a:rPr lang="ar-IQ" sz="2000" b="1" dirty="0" smtClean="0"/>
              <a:t>.</a:t>
            </a:r>
            <a:endParaRPr lang="ar-SA" sz="2200" b="1" dirty="0"/>
          </a:p>
        </p:txBody>
      </p:sp>
      <p:sp>
        <p:nvSpPr>
          <p:cNvPr id="18" name="مربع نص 17"/>
          <p:cNvSpPr txBox="1"/>
          <p:nvPr/>
        </p:nvSpPr>
        <p:spPr>
          <a:xfrm>
            <a:off x="497303" y="1143000"/>
            <a:ext cx="2296696" cy="707886"/>
          </a:xfrm>
          <a:prstGeom prst="rect">
            <a:avLst/>
          </a:prstGeom>
          <a:noFill/>
        </p:spPr>
        <p:txBody>
          <a:bodyPr wrap="square" rtlCol="0">
            <a:spAutoFit/>
          </a:bodyPr>
          <a:lstStyle/>
          <a:p>
            <a:pPr algn="justLow" rtl="1"/>
            <a:r>
              <a:rPr lang="ar-IQ" sz="2000" b="1" dirty="0" smtClean="0"/>
              <a:t>ارتعاش اليدين بصورة لا ارادية.</a:t>
            </a:r>
            <a:endParaRPr lang="ar-SA" sz="2200" b="1" dirty="0"/>
          </a:p>
        </p:txBody>
      </p:sp>
      <p:sp>
        <p:nvSpPr>
          <p:cNvPr id="19" name="شكل بيضاوي 18"/>
          <p:cNvSpPr/>
          <p:nvPr/>
        </p:nvSpPr>
        <p:spPr>
          <a:xfrm>
            <a:off x="7010400"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7</a:t>
            </a:r>
            <a:endParaRPr lang="ar-IQ" sz="2400" dirty="0"/>
          </a:p>
        </p:txBody>
      </p:sp>
      <p:sp>
        <p:nvSpPr>
          <p:cNvPr id="20" name="شكل بيضاوي 19"/>
          <p:cNvSpPr/>
          <p:nvPr/>
        </p:nvSpPr>
        <p:spPr>
          <a:xfrm>
            <a:off x="4158248"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8</a:t>
            </a:r>
            <a:endParaRPr lang="ar-IQ" sz="2400" dirty="0"/>
          </a:p>
        </p:txBody>
      </p:sp>
      <p:sp>
        <p:nvSpPr>
          <p:cNvPr id="21" name="شكل بيضاوي 20"/>
          <p:cNvSpPr/>
          <p:nvPr/>
        </p:nvSpPr>
        <p:spPr>
          <a:xfrm>
            <a:off x="1175751" y="457200"/>
            <a:ext cx="990600" cy="381000"/>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dirty="0" smtClean="0"/>
              <a:t>9</a:t>
            </a:r>
            <a:endParaRPr lang="ar-IQ" sz="2400" dirty="0"/>
          </a:p>
        </p:txBody>
      </p:sp>
    </p:spTree>
    <p:extLst>
      <p:ext uri="{BB962C8B-B14F-4D97-AF65-F5344CB8AC3E}">
        <p14:creationId xmlns:p14="http://schemas.microsoft.com/office/powerpoint/2010/main" val="145726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5" grpId="0" animBg="1"/>
      <p:bldP spid="16" grpId="0"/>
      <p:bldP spid="17"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8094</TotalTime>
  <Words>1569</Words>
  <Application>Microsoft Office PowerPoint</Application>
  <PresentationFormat>عرض على الشاشة (3:4)‏</PresentationFormat>
  <Paragraphs>209</Paragraphs>
  <Slides>32</Slides>
  <Notes>3</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Concourse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mohammed</cp:lastModifiedBy>
  <cp:revision>379</cp:revision>
  <dcterms:created xsi:type="dcterms:W3CDTF">2006-08-16T00:00:00Z</dcterms:created>
  <dcterms:modified xsi:type="dcterms:W3CDTF">2019-11-27T01:35:23Z</dcterms:modified>
</cp:coreProperties>
</file>