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90" r:id="rId3"/>
    <p:sldId id="257" r:id="rId4"/>
    <p:sldId id="258" r:id="rId5"/>
    <p:sldId id="259" r:id="rId6"/>
    <p:sldId id="292" r:id="rId7"/>
    <p:sldId id="261" r:id="rId8"/>
    <p:sldId id="262" r:id="rId9"/>
    <p:sldId id="263" r:id="rId10"/>
    <p:sldId id="264" r:id="rId11"/>
    <p:sldId id="265" r:id="rId12"/>
    <p:sldId id="271" r:id="rId13"/>
    <p:sldId id="277" r:id="rId14"/>
    <p:sldId id="278" r:id="rId15"/>
    <p:sldId id="279" r:id="rId16"/>
    <p:sldId id="280" r:id="rId17"/>
    <p:sldId id="294" r:id="rId18"/>
    <p:sldId id="281" r:id="rId19"/>
    <p:sldId id="282" r:id="rId20"/>
    <p:sldId id="284" r:id="rId21"/>
    <p:sldId id="273" r:id="rId22"/>
    <p:sldId id="266" r:id="rId23"/>
    <p:sldId id="267" r:id="rId24"/>
    <p:sldId id="300" r:id="rId25"/>
    <p:sldId id="298" r:id="rId26"/>
    <p:sldId id="299" r:id="rId27"/>
    <p:sldId id="296" r:id="rId28"/>
    <p:sldId id="285" r:id="rId29"/>
    <p:sldId id="286" r:id="rId30"/>
    <p:sldId id="297" r:id="rId31"/>
    <p:sldId id="268"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2" d="100"/>
          <a:sy n="82" d="100"/>
        </p:scale>
        <p:origin x="147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911E7-106B-4C0A-9C6A-BF9C90A57142}"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rtl="1"/>
          <a:endParaRPr lang="ar-IQ"/>
        </a:p>
      </dgm:t>
    </dgm:pt>
    <dgm:pt modelId="{733E7702-9E9D-4844-A89F-4912C1887AC9}">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2400" b="1" dirty="0" smtClean="0"/>
            <a:t>التجربة</a:t>
          </a:r>
          <a:endParaRPr lang="ar-IQ" sz="2400" b="1" dirty="0"/>
        </a:p>
      </dgm:t>
    </dgm:pt>
    <dgm:pt modelId="{4A6462DE-4201-40DF-BDE5-CAA8D6EF90CB}" type="parTrans" cxnId="{4B0ED226-B32F-492A-A4B6-7B0D4784CFBB}">
      <dgm:prSet/>
      <dgm:spPr/>
      <dgm:t>
        <a:bodyPr/>
        <a:lstStyle/>
        <a:p>
          <a:pPr rtl="1"/>
          <a:endParaRPr lang="ar-IQ"/>
        </a:p>
      </dgm:t>
    </dgm:pt>
    <dgm:pt modelId="{00731304-1455-4104-89EC-78F6392C800A}" type="sibTrans" cxnId="{4B0ED226-B32F-492A-A4B6-7B0D4784CFBB}">
      <dgm:prSet/>
      <dgm:spPr/>
      <dgm:t>
        <a:bodyPr/>
        <a:lstStyle/>
        <a:p>
          <a:pPr rtl="1"/>
          <a:endParaRPr lang="ar-IQ"/>
        </a:p>
      </dgm:t>
    </dgm:pt>
    <dgm:pt modelId="{73E58F03-85DA-4916-A99E-E07865D4691D}">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smtClean="0"/>
            <a:t>التعاطي المنتظم</a:t>
          </a:r>
          <a:endParaRPr lang="ar-IQ" b="1" dirty="0"/>
        </a:p>
      </dgm:t>
    </dgm:pt>
    <dgm:pt modelId="{966022DF-8F99-4789-854F-4C0B1A737698}" type="parTrans" cxnId="{1896EB88-D6EE-4422-9CC7-29C4A04F3931}">
      <dgm:prSet/>
      <dgm:spPr/>
      <dgm:t>
        <a:bodyPr/>
        <a:lstStyle/>
        <a:p>
          <a:pPr rtl="1"/>
          <a:endParaRPr lang="ar-IQ"/>
        </a:p>
      </dgm:t>
    </dgm:pt>
    <dgm:pt modelId="{0A570F64-F53E-4153-839E-E08359192023}" type="sibTrans" cxnId="{1896EB88-D6EE-4422-9CC7-29C4A04F3931}">
      <dgm:prSet/>
      <dgm:spPr/>
      <dgm:t>
        <a:bodyPr/>
        <a:lstStyle/>
        <a:p>
          <a:pPr rtl="1"/>
          <a:endParaRPr lang="ar-IQ"/>
        </a:p>
      </dgm:t>
    </dgm:pt>
    <dgm:pt modelId="{D2470781-CBBC-4FE3-A517-3E5EC57A05E7}">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smtClean="0"/>
            <a:t>التعاطي الخطر</a:t>
          </a:r>
          <a:endParaRPr lang="ar-IQ" b="1" dirty="0"/>
        </a:p>
      </dgm:t>
    </dgm:pt>
    <dgm:pt modelId="{1A19BF53-7D5B-4FE2-B3C0-8B4D13BAE07F}" type="parTrans" cxnId="{21358859-9BDB-41C1-84EE-5D0767BD2443}">
      <dgm:prSet/>
      <dgm:spPr/>
      <dgm:t>
        <a:bodyPr/>
        <a:lstStyle/>
        <a:p>
          <a:pPr rtl="1"/>
          <a:endParaRPr lang="ar-IQ"/>
        </a:p>
      </dgm:t>
    </dgm:pt>
    <dgm:pt modelId="{3B699760-BA9A-41BC-8164-98012C122131}" type="sibTrans" cxnId="{21358859-9BDB-41C1-84EE-5D0767BD2443}">
      <dgm:prSet/>
      <dgm:spPr/>
      <dgm:t>
        <a:bodyPr/>
        <a:lstStyle/>
        <a:p>
          <a:pPr rtl="1"/>
          <a:endParaRPr lang="ar-IQ"/>
        </a:p>
      </dgm:t>
    </dgm:pt>
    <dgm:pt modelId="{6718ED4E-8652-4DDC-9FC7-FAAB1A719EF2}">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smtClean="0"/>
            <a:t>الاعتماد</a:t>
          </a:r>
          <a:endParaRPr lang="ar-IQ" b="1" dirty="0"/>
        </a:p>
      </dgm:t>
    </dgm:pt>
    <dgm:pt modelId="{FFDE11C4-76A9-4D82-ABF2-9828A27826D7}" type="parTrans" cxnId="{CA66E23E-1E61-459C-B80A-DA73DE5D4173}">
      <dgm:prSet/>
      <dgm:spPr/>
      <dgm:t>
        <a:bodyPr/>
        <a:lstStyle/>
        <a:p>
          <a:pPr rtl="1"/>
          <a:endParaRPr lang="ar-IQ"/>
        </a:p>
      </dgm:t>
    </dgm:pt>
    <dgm:pt modelId="{BB751E15-2366-4386-9BCF-B27A4D87668C}" type="sibTrans" cxnId="{CA66E23E-1E61-459C-B80A-DA73DE5D4173}">
      <dgm:prSet/>
      <dgm:spPr/>
      <dgm:t>
        <a:bodyPr/>
        <a:lstStyle/>
        <a:p>
          <a:pPr rtl="1"/>
          <a:endParaRPr lang="ar-IQ"/>
        </a:p>
      </dgm:t>
    </dgm:pt>
    <dgm:pt modelId="{88396316-6F8B-47C1-88BC-3E33F04D0552}">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smtClean="0"/>
            <a:t>الازمة والعلاج </a:t>
          </a:r>
          <a:endParaRPr lang="ar-IQ" b="1" dirty="0"/>
        </a:p>
      </dgm:t>
    </dgm:pt>
    <dgm:pt modelId="{8E2657C3-E0E7-4E01-B525-8CD2157CE1E9}" type="parTrans" cxnId="{561D3B50-24A3-42E3-A3A8-51DB373C3D80}">
      <dgm:prSet/>
      <dgm:spPr/>
      <dgm:t>
        <a:bodyPr/>
        <a:lstStyle/>
        <a:p>
          <a:pPr rtl="1"/>
          <a:endParaRPr lang="ar-IQ"/>
        </a:p>
      </dgm:t>
    </dgm:pt>
    <dgm:pt modelId="{F594A4D6-4639-47E6-A19F-21A86739572B}" type="sibTrans" cxnId="{561D3B50-24A3-42E3-A3A8-51DB373C3D80}">
      <dgm:prSet/>
      <dgm:spPr/>
      <dgm:t>
        <a:bodyPr/>
        <a:lstStyle/>
        <a:p>
          <a:pPr rtl="1"/>
          <a:endParaRPr lang="ar-IQ"/>
        </a:p>
      </dgm:t>
    </dgm:pt>
    <dgm:pt modelId="{19AB85D3-57D6-4477-94A4-D57E08A0C99C}" type="pres">
      <dgm:prSet presAssocID="{AFB911E7-106B-4C0A-9C6A-BF9C90A57142}" presName="cycle" presStyleCnt="0">
        <dgm:presLayoutVars>
          <dgm:dir/>
          <dgm:resizeHandles val="exact"/>
        </dgm:presLayoutVars>
      </dgm:prSet>
      <dgm:spPr/>
      <dgm:t>
        <a:bodyPr/>
        <a:lstStyle/>
        <a:p>
          <a:pPr rtl="1"/>
          <a:endParaRPr lang="ar-IQ"/>
        </a:p>
      </dgm:t>
    </dgm:pt>
    <dgm:pt modelId="{9059A077-5247-4E67-B3C9-1F6BAF28ED5E}" type="pres">
      <dgm:prSet presAssocID="{733E7702-9E9D-4844-A89F-4912C1887AC9}" presName="node" presStyleLbl="node1" presStyleIdx="0" presStyleCnt="5" custScaleX="117733">
        <dgm:presLayoutVars>
          <dgm:bulletEnabled val="1"/>
        </dgm:presLayoutVars>
      </dgm:prSet>
      <dgm:spPr/>
      <dgm:t>
        <a:bodyPr/>
        <a:lstStyle/>
        <a:p>
          <a:pPr rtl="1"/>
          <a:endParaRPr lang="ar-IQ"/>
        </a:p>
      </dgm:t>
    </dgm:pt>
    <dgm:pt modelId="{9BF1B46A-415F-4CD9-BFC5-BA78C37FE12F}" type="pres">
      <dgm:prSet presAssocID="{00731304-1455-4104-89EC-78F6392C800A}" presName="sibTrans" presStyleLbl="sibTrans2D1" presStyleIdx="0" presStyleCnt="5"/>
      <dgm:spPr/>
      <dgm:t>
        <a:bodyPr/>
        <a:lstStyle/>
        <a:p>
          <a:pPr rtl="1"/>
          <a:endParaRPr lang="ar-IQ"/>
        </a:p>
      </dgm:t>
    </dgm:pt>
    <dgm:pt modelId="{6C44EAE0-4B34-4DB2-BBC8-689F82333FBE}" type="pres">
      <dgm:prSet presAssocID="{00731304-1455-4104-89EC-78F6392C800A}" presName="connectorText" presStyleLbl="sibTrans2D1" presStyleIdx="0" presStyleCnt="5"/>
      <dgm:spPr/>
      <dgm:t>
        <a:bodyPr/>
        <a:lstStyle/>
        <a:p>
          <a:pPr rtl="1"/>
          <a:endParaRPr lang="ar-IQ"/>
        </a:p>
      </dgm:t>
    </dgm:pt>
    <dgm:pt modelId="{1BBE3F2A-9419-433D-9C23-9A4ACEE2F871}" type="pres">
      <dgm:prSet presAssocID="{73E58F03-85DA-4916-A99E-E07865D4691D}" presName="node" presStyleLbl="node1" presStyleIdx="1" presStyleCnt="5">
        <dgm:presLayoutVars>
          <dgm:bulletEnabled val="1"/>
        </dgm:presLayoutVars>
      </dgm:prSet>
      <dgm:spPr/>
      <dgm:t>
        <a:bodyPr/>
        <a:lstStyle/>
        <a:p>
          <a:pPr rtl="1"/>
          <a:endParaRPr lang="ar-IQ"/>
        </a:p>
      </dgm:t>
    </dgm:pt>
    <dgm:pt modelId="{FC326EF9-D04E-4548-B8DA-9D12183B601D}" type="pres">
      <dgm:prSet presAssocID="{0A570F64-F53E-4153-839E-E08359192023}" presName="sibTrans" presStyleLbl="sibTrans2D1" presStyleIdx="1" presStyleCnt="5"/>
      <dgm:spPr/>
      <dgm:t>
        <a:bodyPr/>
        <a:lstStyle/>
        <a:p>
          <a:pPr rtl="1"/>
          <a:endParaRPr lang="ar-IQ"/>
        </a:p>
      </dgm:t>
    </dgm:pt>
    <dgm:pt modelId="{FC8A49BD-5578-46B7-8661-B510E255ACBF}" type="pres">
      <dgm:prSet presAssocID="{0A570F64-F53E-4153-839E-E08359192023}" presName="connectorText" presStyleLbl="sibTrans2D1" presStyleIdx="1" presStyleCnt="5"/>
      <dgm:spPr/>
      <dgm:t>
        <a:bodyPr/>
        <a:lstStyle/>
        <a:p>
          <a:pPr rtl="1"/>
          <a:endParaRPr lang="ar-IQ"/>
        </a:p>
      </dgm:t>
    </dgm:pt>
    <dgm:pt modelId="{5A9DCCE5-3B5F-44B6-88B3-68ECED875079}" type="pres">
      <dgm:prSet presAssocID="{D2470781-CBBC-4FE3-A517-3E5EC57A05E7}" presName="node" presStyleLbl="node1" presStyleIdx="2" presStyleCnt="5">
        <dgm:presLayoutVars>
          <dgm:bulletEnabled val="1"/>
        </dgm:presLayoutVars>
      </dgm:prSet>
      <dgm:spPr/>
      <dgm:t>
        <a:bodyPr/>
        <a:lstStyle/>
        <a:p>
          <a:pPr rtl="1"/>
          <a:endParaRPr lang="ar-IQ"/>
        </a:p>
      </dgm:t>
    </dgm:pt>
    <dgm:pt modelId="{EF4945C6-091D-4911-971A-B7EF317264CD}" type="pres">
      <dgm:prSet presAssocID="{3B699760-BA9A-41BC-8164-98012C122131}" presName="sibTrans" presStyleLbl="sibTrans2D1" presStyleIdx="2" presStyleCnt="5"/>
      <dgm:spPr/>
      <dgm:t>
        <a:bodyPr/>
        <a:lstStyle/>
        <a:p>
          <a:pPr rtl="1"/>
          <a:endParaRPr lang="ar-IQ"/>
        </a:p>
      </dgm:t>
    </dgm:pt>
    <dgm:pt modelId="{31DFF6C5-FB6A-43DC-8928-BA27960BD595}" type="pres">
      <dgm:prSet presAssocID="{3B699760-BA9A-41BC-8164-98012C122131}" presName="connectorText" presStyleLbl="sibTrans2D1" presStyleIdx="2" presStyleCnt="5"/>
      <dgm:spPr/>
      <dgm:t>
        <a:bodyPr/>
        <a:lstStyle/>
        <a:p>
          <a:pPr rtl="1"/>
          <a:endParaRPr lang="ar-IQ"/>
        </a:p>
      </dgm:t>
    </dgm:pt>
    <dgm:pt modelId="{F5ED4239-DD4D-4EED-8395-440A74D70B5F}" type="pres">
      <dgm:prSet presAssocID="{6718ED4E-8652-4DDC-9FC7-FAAB1A719EF2}" presName="node" presStyleLbl="node1" presStyleIdx="3" presStyleCnt="5">
        <dgm:presLayoutVars>
          <dgm:bulletEnabled val="1"/>
        </dgm:presLayoutVars>
      </dgm:prSet>
      <dgm:spPr/>
      <dgm:t>
        <a:bodyPr/>
        <a:lstStyle/>
        <a:p>
          <a:pPr rtl="1"/>
          <a:endParaRPr lang="ar-IQ"/>
        </a:p>
      </dgm:t>
    </dgm:pt>
    <dgm:pt modelId="{85282979-5DB9-42D2-AE13-063235F526E9}" type="pres">
      <dgm:prSet presAssocID="{BB751E15-2366-4386-9BCF-B27A4D87668C}" presName="sibTrans" presStyleLbl="sibTrans2D1" presStyleIdx="3" presStyleCnt="5"/>
      <dgm:spPr/>
      <dgm:t>
        <a:bodyPr/>
        <a:lstStyle/>
        <a:p>
          <a:pPr rtl="1"/>
          <a:endParaRPr lang="ar-IQ"/>
        </a:p>
      </dgm:t>
    </dgm:pt>
    <dgm:pt modelId="{B59AD0A5-5E74-4966-8E0D-2DC9C0ADEC3E}" type="pres">
      <dgm:prSet presAssocID="{BB751E15-2366-4386-9BCF-B27A4D87668C}" presName="connectorText" presStyleLbl="sibTrans2D1" presStyleIdx="3" presStyleCnt="5"/>
      <dgm:spPr/>
      <dgm:t>
        <a:bodyPr/>
        <a:lstStyle/>
        <a:p>
          <a:pPr rtl="1"/>
          <a:endParaRPr lang="ar-IQ"/>
        </a:p>
      </dgm:t>
    </dgm:pt>
    <dgm:pt modelId="{1FF050B2-20D1-45E3-96EC-5992E4E8A666}" type="pres">
      <dgm:prSet presAssocID="{88396316-6F8B-47C1-88BC-3E33F04D0552}" presName="node" presStyleLbl="node1" presStyleIdx="4" presStyleCnt="5">
        <dgm:presLayoutVars>
          <dgm:bulletEnabled val="1"/>
        </dgm:presLayoutVars>
      </dgm:prSet>
      <dgm:spPr/>
      <dgm:t>
        <a:bodyPr/>
        <a:lstStyle/>
        <a:p>
          <a:pPr rtl="1"/>
          <a:endParaRPr lang="ar-IQ"/>
        </a:p>
      </dgm:t>
    </dgm:pt>
    <dgm:pt modelId="{98110DCE-B7B6-48AD-AF59-9BE2FB84E87D}" type="pres">
      <dgm:prSet presAssocID="{F594A4D6-4639-47E6-A19F-21A86739572B}" presName="sibTrans" presStyleLbl="sibTrans2D1" presStyleIdx="4" presStyleCnt="5" custLinFactNeighborX="8111" custLinFactNeighborY="19652"/>
      <dgm:spPr/>
      <dgm:t>
        <a:bodyPr/>
        <a:lstStyle/>
        <a:p>
          <a:pPr rtl="1"/>
          <a:endParaRPr lang="ar-IQ"/>
        </a:p>
      </dgm:t>
    </dgm:pt>
    <dgm:pt modelId="{1CABD4A3-6234-49CD-A884-33D79C53CC65}" type="pres">
      <dgm:prSet presAssocID="{F594A4D6-4639-47E6-A19F-21A86739572B}" presName="connectorText" presStyleLbl="sibTrans2D1" presStyleIdx="4" presStyleCnt="5"/>
      <dgm:spPr/>
      <dgm:t>
        <a:bodyPr/>
        <a:lstStyle/>
        <a:p>
          <a:pPr rtl="1"/>
          <a:endParaRPr lang="ar-IQ"/>
        </a:p>
      </dgm:t>
    </dgm:pt>
  </dgm:ptLst>
  <dgm:cxnLst>
    <dgm:cxn modelId="{A609349E-44DA-494A-9F74-604BF0F8ECF3}" type="presOf" srcId="{D2470781-CBBC-4FE3-A517-3E5EC57A05E7}" destId="{5A9DCCE5-3B5F-44B6-88B3-68ECED875079}" srcOrd="0" destOrd="0" presId="urn:microsoft.com/office/officeart/2005/8/layout/cycle2"/>
    <dgm:cxn modelId="{1C7625B3-67E9-4CCC-9F9A-EEDA5A9B7CB7}" type="presOf" srcId="{733E7702-9E9D-4844-A89F-4912C1887AC9}" destId="{9059A077-5247-4E67-B3C9-1F6BAF28ED5E}" srcOrd="0" destOrd="0" presId="urn:microsoft.com/office/officeart/2005/8/layout/cycle2"/>
    <dgm:cxn modelId="{C96B4985-6643-4D3D-8165-E192B1D9AB9D}" type="presOf" srcId="{3B699760-BA9A-41BC-8164-98012C122131}" destId="{EF4945C6-091D-4911-971A-B7EF317264CD}" srcOrd="0" destOrd="0" presId="urn:microsoft.com/office/officeart/2005/8/layout/cycle2"/>
    <dgm:cxn modelId="{13488FA2-B581-4F9F-AD51-A182EAB2A8D8}" type="presOf" srcId="{3B699760-BA9A-41BC-8164-98012C122131}" destId="{31DFF6C5-FB6A-43DC-8928-BA27960BD595}" srcOrd="1" destOrd="0" presId="urn:microsoft.com/office/officeart/2005/8/layout/cycle2"/>
    <dgm:cxn modelId="{E8615BA1-9C51-430C-8A0A-A41F764E5FC3}" type="presOf" srcId="{F594A4D6-4639-47E6-A19F-21A86739572B}" destId="{1CABD4A3-6234-49CD-A884-33D79C53CC65}" srcOrd="1" destOrd="0" presId="urn:microsoft.com/office/officeart/2005/8/layout/cycle2"/>
    <dgm:cxn modelId="{4B0ED226-B32F-492A-A4B6-7B0D4784CFBB}" srcId="{AFB911E7-106B-4C0A-9C6A-BF9C90A57142}" destId="{733E7702-9E9D-4844-A89F-4912C1887AC9}" srcOrd="0" destOrd="0" parTransId="{4A6462DE-4201-40DF-BDE5-CAA8D6EF90CB}" sibTransId="{00731304-1455-4104-89EC-78F6392C800A}"/>
    <dgm:cxn modelId="{11A16668-1739-4A95-9592-A956E5589CA8}" type="presOf" srcId="{00731304-1455-4104-89EC-78F6392C800A}" destId="{6C44EAE0-4B34-4DB2-BBC8-689F82333FBE}" srcOrd="1" destOrd="0" presId="urn:microsoft.com/office/officeart/2005/8/layout/cycle2"/>
    <dgm:cxn modelId="{21358859-9BDB-41C1-84EE-5D0767BD2443}" srcId="{AFB911E7-106B-4C0A-9C6A-BF9C90A57142}" destId="{D2470781-CBBC-4FE3-A517-3E5EC57A05E7}" srcOrd="2" destOrd="0" parTransId="{1A19BF53-7D5B-4FE2-B3C0-8B4D13BAE07F}" sibTransId="{3B699760-BA9A-41BC-8164-98012C122131}"/>
    <dgm:cxn modelId="{4ABBDD35-9D37-45AC-AF5B-213FEA68C878}" type="presOf" srcId="{F594A4D6-4639-47E6-A19F-21A86739572B}" destId="{98110DCE-B7B6-48AD-AF59-9BE2FB84E87D}" srcOrd="0" destOrd="0" presId="urn:microsoft.com/office/officeart/2005/8/layout/cycle2"/>
    <dgm:cxn modelId="{7E59DEB2-A2F0-4A66-A56A-075FC3FD6B2C}" type="presOf" srcId="{AFB911E7-106B-4C0A-9C6A-BF9C90A57142}" destId="{19AB85D3-57D6-4477-94A4-D57E08A0C99C}" srcOrd="0" destOrd="0" presId="urn:microsoft.com/office/officeart/2005/8/layout/cycle2"/>
    <dgm:cxn modelId="{AE334440-C3BE-464D-8894-1DE4CAC1DDA1}" type="presOf" srcId="{BB751E15-2366-4386-9BCF-B27A4D87668C}" destId="{85282979-5DB9-42D2-AE13-063235F526E9}" srcOrd="0" destOrd="0" presId="urn:microsoft.com/office/officeart/2005/8/layout/cycle2"/>
    <dgm:cxn modelId="{1896EB88-D6EE-4422-9CC7-29C4A04F3931}" srcId="{AFB911E7-106B-4C0A-9C6A-BF9C90A57142}" destId="{73E58F03-85DA-4916-A99E-E07865D4691D}" srcOrd="1" destOrd="0" parTransId="{966022DF-8F99-4789-854F-4C0B1A737698}" sibTransId="{0A570F64-F53E-4153-839E-E08359192023}"/>
    <dgm:cxn modelId="{4D51E0D5-884B-4199-96D0-331D0A32A644}" type="presOf" srcId="{6718ED4E-8652-4DDC-9FC7-FAAB1A719EF2}" destId="{F5ED4239-DD4D-4EED-8395-440A74D70B5F}" srcOrd="0" destOrd="0" presId="urn:microsoft.com/office/officeart/2005/8/layout/cycle2"/>
    <dgm:cxn modelId="{8E7FA7B1-BF5A-480C-906E-E9D96090333B}" type="presOf" srcId="{0A570F64-F53E-4153-839E-E08359192023}" destId="{FC8A49BD-5578-46B7-8661-B510E255ACBF}" srcOrd="1" destOrd="0" presId="urn:microsoft.com/office/officeart/2005/8/layout/cycle2"/>
    <dgm:cxn modelId="{561D3B50-24A3-42E3-A3A8-51DB373C3D80}" srcId="{AFB911E7-106B-4C0A-9C6A-BF9C90A57142}" destId="{88396316-6F8B-47C1-88BC-3E33F04D0552}" srcOrd="4" destOrd="0" parTransId="{8E2657C3-E0E7-4E01-B525-8CD2157CE1E9}" sibTransId="{F594A4D6-4639-47E6-A19F-21A86739572B}"/>
    <dgm:cxn modelId="{97A11D63-0FD4-4EBC-A1DF-1A30D7136E41}" type="presOf" srcId="{73E58F03-85DA-4916-A99E-E07865D4691D}" destId="{1BBE3F2A-9419-433D-9C23-9A4ACEE2F871}" srcOrd="0" destOrd="0" presId="urn:microsoft.com/office/officeart/2005/8/layout/cycle2"/>
    <dgm:cxn modelId="{42F6B0BE-9804-4114-BD46-6D10430E4DD1}" type="presOf" srcId="{88396316-6F8B-47C1-88BC-3E33F04D0552}" destId="{1FF050B2-20D1-45E3-96EC-5992E4E8A666}" srcOrd="0" destOrd="0" presId="urn:microsoft.com/office/officeart/2005/8/layout/cycle2"/>
    <dgm:cxn modelId="{CA66E23E-1E61-459C-B80A-DA73DE5D4173}" srcId="{AFB911E7-106B-4C0A-9C6A-BF9C90A57142}" destId="{6718ED4E-8652-4DDC-9FC7-FAAB1A719EF2}" srcOrd="3" destOrd="0" parTransId="{FFDE11C4-76A9-4D82-ABF2-9828A27826D7}" sibTransId="{BB751E15-2366-4386-9BCF-B27A4D87668C}"/>
    <dgm:cxn modelId="{91FE4DD2-12A1-4F4B-B2A6-4FAF5C754DDE}" type="presOf" srcId="{0A570F64-F53E-4153-839E-E08359192023}" destId="{FC326EF9-D04E-4548-B8DA-9D12183B601D}" srcOrd="0" destOrd="0" presId="urn:microsoft.com/office/officeart/2005/8/layout/cycle2"/>
    <dgm:cxn modelId="{DCFF3923-B393-4728-BB45-7958E3F1A97D}" type="presOf" srcId="{BB751E15-2366-4386-9BCF-B27A4D87668C}" destId="{B59AD0A5-5E74-4966-8E0D-2DC9C0ADEC3E}" srcOrd="1" destOrd="0" presId="urn:microsoft.com/office/officeart/2005/8/layout/cycle2"/>
    <dgm:cxn modelId="{9A25876A-9D61-4F1D-90A1-AA073FD6AD4E}" type="presOf" srcId="{00731304-1455-4104-89EC-78F6392C800A}" destId="{9BF1B46A-415F-4CD9-BFC5-BA78C37FE12F}" srcOrd="0" destOrd="0" presId="urn:microsoft.com/office/officeart/2005/8/layout/cycle2"/>
    <dgm:cxn modelId="{30917354-615B-4070-A65D-4C4CDE53DFB7}" type="presParOf" srcId="{19AB85D3-57D6-4477-94A4-D57E08A0C99C}" destId="{9059A077-5247-4E67-B3C9-1F6BAF28ED5E}" srcOrd="0" destOrd="0" presId="urn:microsoft.com/office/officeart/2005/8/layout/cycle2"/>
    <dgm:cxn modelId="{65FCAAC8-F790-44F7-A89F-F0FCEBECABD9}" type="presParOf" srcId="{19AB85D3-57D6-4477-94A4-D57E08A0C99C}" destId="{9BF1B46A-415F-4CD9-BFC5-BA78C37FE12F}" srcOrd="1" destOrd="0" presId="urn:microsoft.com/office/officeart/2005/8/layout/cycle2"/>
    <dgm:cxn modelId="{0C3DDF14-AAE9-4905-9D10-4AF5453EF819}" type="presParOf" srcId="{9BF1B46A-415F-4CD9-BFC5-BA78C37FE12F}" destId="{6C44EAE0-4B34-4DB2-BBC8-689F82333FBE}" srcOrd="0" destOrd="0" presId="urn:microsoft.com/office/officeart/2005/8/layout/cycle2"/>
    <dgm:cxn modelId="{83A56C44-7B94-45EA-8055-C2E47B1A7409}" type="presParOf" srcId="{19AB85D3-57D6-4477-94A4-D57E08A0C99C}" destId="{1BBE3F2A-9419-433D-9C23-9A4ACEE2F871}" srcOrd="2" destOrd="0" presId="urn:microsoft.com/office/officeart/2005/8/layout/cycle2"/>
    <dgm:cxn modelId="{09FA626F-E786-4524-A694-5F32FB8B7243}" type="presParOf" srcId="{19AB85D3-57D6-4477-94A4-D57E08A0C99C}" destId="{FC326EF9-D04E-4548-B8DA-9D12183B601D}" srcOrd="3" destOrd="0" presId="urn:microsoft.com/office/officeart/2005/8/layout/cycle2"/>
    <dgm:cxn modelId="{1024AD98-4BB9-4630-9255-545B579A1116}" type="presParOf" srcId="{FC326EF9-D04E-4548-B8DA-9D12183B601D}" destId="{FC8A49BD-5578-46B7-8661-B510E255ACBF}" srcOrd="0" destOrd="0" presId="urn:microsoft.com/office/officeart/2005/8/layout/cycle2"/>
    <dgm:cxn modelId="{6BB09A4E-DBFC-42D3-B7AA-A229283DFAD8}" type="presParOf" srcId="{19AB85D3-57D6-4477-94A4-D57E08A0C99C}" destId="{5A9DCCE5-3B5F-44B6-88B3-68ECED875079}" srcOrd="4" destOrd="0" presId="urn:microsoft.com/office/officeart/2005/8/layout/cycle2"/>
    <dgm:cxn modelId="{CF202959-8F7F-4EEE-B204-BF8EDC2F26A9}" type="presParOf" srcId="{19AB85D3-57D6-4477-94A4-D57E08A0C99C}" destId="{EF4945C6-091D-4911-971A-B7EF317264CD}" srcOrd="5" destOrd="0" presId="urn:microsoft.com/office/officeart/2005/8/layout/cycle2"/>
    <dgm:cxn modelId="{22B547C1-3D6C-4A23-B641-4B129FA43D49}" type="presParOf" srcId="{EF4945C6-091D-4911-971A-B7EF317264CD}" destId="{31DFF6C5-FB6A-43DC-8928-BA27960BD595}" srcOrd="0" destOrd="0" presId="urn:microsoft.com/office/officeart/2005/8/layout/cycle2"/>
    <dgm:cxn modelId="{A743CDF8-1313-493F-A858-5C8590762AC2}" type="presParOf" srcId="{19AB85D3-57D6-4477-94A4-D57E08A0C99C}" destId="{F5ED4239-DD4D-4EED-8395-440A74D70B5F}" srcOrd="6" destOrd="0" presId="urn:microsoft.com/office/officeart/2005/8/layout/cycle2"/>
    <dgm:cxn modelId="{FDECA930-8989-4C7B-BB52-4CEE1D2B5BE7}" type="presParOf" srcId="{19AB85D3-57D6-4477-94A4-D57E08A0C99C}" destId="{85282979-5DB9-42D2-AE13-063235F526E9}" srcOrd="7" destOrd="0" presId="urn:microsoft.com/office/officeart/2005/8/layout/cycle2"/>
    <dgm:cxn modelId="{7765EA71-19FB-42B7-A9CE-C6690B7E655B}" type="presParOf" srcId="{85282979-5DB9-42D2-AE13-063235F526E9}" destId="{B59AD0A5-5E74-4966-8E0D-2DC9C0ADEC3E}" srcOrd="0" destOrd="0" presId="urn:microsoft.com/office/officeart/2005/8/layout/cycle2"/>
    <dgm:cxn modelId="{EFA65D8E-171A-492E-8D6A-114BD719639C}" type="presParOf" srcId="{19AB85D3-57D6-4477-94A4-D57E08A0C99C}" destId="{1FF050B2-20D1-45E3-96EC-5992E4E8A666}" srcOrd="8" destOrd="0" presId="urn:microsoft.com/office/officeart/2005/8/layout/cycle2"/>
    <dgm:cxn modelId="{EB7730DB-E912-4713-83F7-97450592D5C0}" type="presParOf" srcId="{19AB85D3-57D6-4477-94A4-D57E08A0C99C}" destId="{98110DCE-B7B6-48AD-AF59-9BE2FB84E87D}" srcOrd="9" destOrd="0" presId="urn:microsoft.com/office/officeart/2005/8/layout/cycle2"/>
    <dgm:cxn modelId="{950E5DC6-B173-49FC-BAAB-77F62B7E2D5D}" type="presParOf" srcId="{98110DCE-B7B6-48AD-AF59-9BE2FB84E87D}" destId="{1CABD4A3-6234-49CD-A884-33D79C53CC6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C3D54-1FFD-4017-850A-914273878121}"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ar-IQ"/>
        </a:p>
      </dgm:t>
    </dgm:pt>
    <dgm:pt modelId="{40C146E6-EBBD-4D21-A51A-17657F8E8513}">
      <dgm:prSet phldrT="[نص]" custT="1">
        <dgm:style>
          <a:lnRef idx="1">
            <a:schemeClr val="accent4"/>
          </a:lnRef>
          <a:fillRef idx="2">
            <a:schemeClr val="accent4"/>
          </a:fillRef>
          <a:effectRef idx="1">
            <a:schemeClr val="accent4"/>
          </a:effectRef>
          <a:fontRef idx="minor">
            <a:schemeClr val="dk1"/>
          </a:fontRef>
        </dgm:style>
      </dgm:prSet>
      <dgm:spPr/>
      <dgm:t>
        <a:bodyPr/>
        <a:lstStyle/>
        <a:p>
          <a:pPr rtl="1"/>
          <a:r>
            <a:rPr lang="ar-IQ" sz="2800" b="1" dirty="0" smtClean="0"/>
            <a:t>مراحل علاج الادمان</a:t>
          </a:r>
          <a:endParaRPr lang="ar-IQ" sz="2800" b="1" dirty="0"/>
        </a:p>
      </dgm:t>
    </dgm:pt>
    <dgm:pt modelId="{A3D3C003-8A43-4CDB-9B8F-92588674ED2D}" type="parTrans" cxnId="{21049923-64CD-48F1-8660-D16C960C573B}">
      <dgm:prSet/>
      <dgm:spPr/>
      <dgm:t>
        <a:bodyPr/>
        <a:lstStyle/>
        <a:p>
          <a:pPr rtl="1"/>
          <a:endParaRPr lang="ar-IQ"/>
        </a:p>
      </dgm:t>
    </dgm:pt>
    <dgm:pt modelId="{C31D2806-5BBC-41B6-846A-896804AA836D}" type="sibTrans" cxnId="{21049923-64CD-48F1-8660-D16C960C573B}">
      <dgm:prSet/>
      <dgm:spPr/>
      <dgm:t>
        <a:bodyPr/>
        <a:lstStyle/>
        <a:p>
          <a:pPr rtl="1"/>
          <a:endParaRPr lang="ar-IQ"/>
        </a:p>
      </dgm:t>
    </dgm:pt>
    <dgm:pt modelId="{CECE5C8F-F0ED-45E1-ADDC-1D36CE2FA8FF}">
      <dgm:prSet phldrT="[نص]">
        <dgm:style>
          <a:lnRef idx="1">
            <a:schemeClr val="accent4"/>
          </a:lnRef>
          <a:fillRef idx="2">
            <a:schemeClr val="accent4"/>
          </a:fillRef>
          <a:effectRef idx="1">
            <a:schemeClr val="accent4"/>
          </a:effectRef>
          <a:fontRef idx="minor">
            <a:schemeClr val="dk1"/>
          </a:fontRef>
        </dgm:style>
      </dgm:prSet>
      <dgm:spPr/>
      <dgm:t>
        <a:bodyPr/>
        <a:lstStyle/>
        <a:p>
          <a:pPr rtl="1"/>
          <a:r>
            <a:rPr lang="ar-IQ" b="1" dirty="0" smtClean="0"/>
            <a:t>مرحلة التأهيل والعلاج النفسي</a:t>
          </a:r>
          <a:endParaRPr lang="ar-IQ" b="1" dirty="0"/>
        </a:p>
      </dgm:t>
    </dgm:pt>
    <dgm:pt modelId="{4C3346A7-708D-43BB-8949-511D897C37E7}" type="parTrans" cxnId="{9625895A-15A1-4CCB-BFE7-1DA1313AB428}">
      <dgm:prSet/>
      <dgm:spPr/>
      <dgm:t>
        <a:bodyPr/>
        <a:lstStyle/>
        <a:p>
          <a:pPr rtl="1"/>
          <a:endParaRPr lang="ar-IQ"/>
        </a:p>
      </dgm:t>
    </dgm:pt>
    <dgm:pt modelId="{AF17E11D-15AD-4AEC-AF64-AEEB80F4019B}" type="sibTrans" cxnId="{9625895A-15A1-4CCB-BFE7-1DA1313AB428}">
      <dgm:prSet/>
      <dgm:spPr/>
      <dgm:t>
        <a:bodyPr/>
        <a:lstStyle/>
        <a:p>
          <a:pPr rtl="1"/>
          <a:endParaRPr lang="ar-IQ"/>
        </a:p>
      </dgm:t>
    </dgm:pt>
    <dgm:pt modelId="{06469E35-0484-4125-837D-6441DCACF8DE}">
      <dgm:prSet phldrT="[نص]">
        <dgm:style>
          <a:lnRef idx="1">
            <a:schemeClr val="accent4"/>
          </a:lnRef>
          <a:fillRef idx="2">
            <a:schemeClr val="accent4"/>
          </a:fillRef>
          <a:effectRef idx="1">
            <a:schemeClr val="accent4"/>
          </a:effectRef>
          <a:fontRef idx="minor">
            <a:schemeClr val="dk1"/>
          </a:fontRef>
        </dgm:style>
      </dgm:prSet>
      <dgm:spPr/>
      <dgm:t>
        <a:bodyPr/>
        <a:lstStyle/>
        <a:p>
          <a:pPr rtl="1"/>
          <a:r>
            <a:rPr lang="ar-IQ" b="1" dirty="0" smtClean="0"/>
            <a:t>مرحلة المتابعة بعد التعافي</a:t>
          </a:r>
          <a:endParaRPr lang="ar-IQ" b="1" dirty="0"/>
        </a:p>
      </dgm:t>
    </dgm:pt>
    <dgm:pt modelId="{5F1D4382-9ECB-44B5-B807-7AF949632B4A}" type="parTrans" cxnId="{F38DCAB0-9BB2-47B2-AC5E-06B90CAF04AF}">
      <dgm:prSet/>
      <dgm:spPr/>
      <dgm:t>
        <a:bodyPr/>
        <a:lstStyle/>
        <a:p>
          <a:pPr rtl="1"/>
          <a:endParaRPr lang="ar-IQ"/>
        </a:p>
      </dgm:t>
    </dgm:pt>
    <dgm:pt modelId="{829A2DBF-311D-40E3-AB7A-49014321D876}" type="sibTrans" cxnId="{F38DCAB0-9BB2-47B2-AC5E-06B90CAF04AF}">
      <dgm:prSet/>
      <dgm:spPr/>
      <dgm:t>
        <a:bodyPr/>
        <a:lstStyle/>
        <a:p>
          <a:pPr rtl="1"/>
          <a:endParaRPr lang="ar-IQ"/>
        </a:p>
      </dgm:t>
    </dgm:pt>
    <dgm:pt modelId="{870C3353-242A-4B6D-B3EA-68552C0FBCC3}">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ar-IQ" sz="2400" b="1" dirty="0" smtClean="0"/>
            <a:t> </a:t>
          </a:r>
          <a:r>
            <a:rPr lang="ar-IQ" sz="2800" b="1" dirty="0" smtClean="0"/>
            <a:t>مرحلة طرد السموم</a:t>
          </a:r>
          <a:endParaRPr lang="ar-IQ" sz="2800" dirty="0"/>
        </a:p>
      </dgm:t>
    </dgm:pt>
    <dgm:pt modelId="{3D0DC033-31A1-491F-845B-39337009655F}" type="parTrans" cxnId="{17F99C82-D5C1-463E-8A14-F38801294C24}">
      <dgm:prSet/>
      <dgm:spPr/>
      <dgm:t>
        <a:bodyPr/>
        <a:lstStyle/>
        <a:p>
          <a:pPr rtl="1"/>
          <a:endParaRPr lang="ar-IQ"/>
        </a:p>
      </dgm:t>
    </dgm:pt>
    <dgm:pt modelId="{0E7C1FDA-5F21-452F-AE5A-FBD1A4754E02}" type="sibTrans" cxnId="{17F99C82-D5C1-463E-8A14-F38801294C24}">
      <dgm:prSet/>
      <dgm:spPr/>
      <dgm:t>
        <a:bodyPr/>
        <a:lstStyle/>
        <a:p>
          <a:pPr rtl="1"/>
          <a:endParaRPr lang="ar-IQ"/>
        </a:p>
      </dgm:t>
    </dgm:pt>
    <dgm:pt modelId="{D3634D70-8A61-40FB-8EF5-5C669166F575}">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ar-IQ" sz="1800" b="1" dirty="0" smtClean="0"/>
            <a:t> </a:t>
          </a:r>
          <a:r>
            <a:rPr lang="ar-IQ" sz="2000" b="1" dirty="0" smtClean="0"/>
            <a:t>مرحلة التقييم الشامل والفحص الاولي</a:t>
          </a:r>
          <a:endParaRPr lang="ar-IQ" sz="2000" dirty="0"/>
        </a:p>
      </dgm:t>
    </dgm:pt>
    <dgm:pt modelId="{F96FF42C-2D5B-4877-A453-E0F6259309D3}" type="parTrans" cxnId="{383115C7-D8EA-4F0A-B641-A081DC516781}">
      <dgm:prSet/>
      <dgm:spPr/>
      <dgm:t>
        <a:bodyPr/>
        <a:lstStyle/>
        <a:p>
          <a:pPr rtl="1"/>
          <a:endParaRPr lang="ar-IQ"/>
        </a:p>
      </dgm:t>
    </dgm:pt>
    <dgm:pt modelId="{529F033A-1418-4407-9256-65D5E20D4752}" type="sibTrans" cxnId="{383115C7-D8EA-4F0A-B641-A081DC516781}">
      <dgm:prSet/>
      <dgm:spPr/>
      <dgm:t>
        <a:bodyPr/>
        <a:lstStyle/>
        <a:p>
          <a:pPr rtl="1"/>
          <a:endParaRPr lang="ar-IQ"/>
        </a:p>
      </dgm:t>
    </dgm:pt>
    <dgm:pt modelId="{98E022B7-F468-4D76-A702-3DB8AD7185DA}" type="pres">
      <dgm:prSet presAssocID="{2C6C3D54-1FFD-4017-850A-914273878121}" presName="Name0" presStyleCnt="0">
        <dgm:presLayoutVars>
          <dgm:dir/>
          <dgm:resizeHandles val="exact"/>
        </dgm:presLayoutVars>
      </dgm:prSet>
      <dgm:spPr/>
      <dgm:t>
        <a:bodyPr/>
        <a:lstStyle/>
        <a:p>
          <a:pPr rtl="1"/>
          <a:endParaRPr lang="ar-IQ"/>
        </a:p>
      </dgm:t>
    </dgm:pt>
    <dgm:pt modelId="{91490B1E-1580-4503-A71B-410ED7B5D839}" type="pres">
      <dgm:prSet presAssocID="{2C6C3D54-1FFD-4017-850A-914273878121}" presName="cycle" presStyleCnt="0"/>
      <dgm:spPr/>
    </dgm:pt>
    <dgm:pt modelId="{CB7CA922-125E-47BA-8C17-D12DF27403E7}" type="pres">
      <dgm:prSet presAssocID="{40C146E6-EBBD-4D21-A51A-17657F8E8513}" presName="nodeFirstNode" presStyleLbl="node1" presStyleIdx="0" presStyleCnt="5">
        <dgm:presLayoutVars>
          <dgm:bulletEnabled val="1"/>
        </dgm:presLayoutVars>
      </dgm:prSet>
      <dgm:spPr/>
      <dgm:t>
        <a:bodyPr/>
        <a:lstStyle/>
        <a:p>
          <a:pPr rtl="1"/>
          <a:endParaRPr lang="ar-IQ"/>
        </a:p>
      </dgm:t>
    </dgm:pt>
    <dgm:pt modelId="{A6218BA3-97C6-4F2F-826C-5A6DFF10EBB8}" type="pres">
      <dgm:prSet presAssocID="{C31D2806-5BBC-41B6-846A-896804AA836D}" presName="sibTransFirstNode" presStyleLbl="bgShp" presStyleIdx="0" presStyleCnt="1"/>
      <dgm:spPr/>
      <dgm:t>
        <a:bodyPr/>
        <a:lstStyle/>
        <a:p>
          <a:pPr rtl="1"/>
          <a:endParaRPr lang="ar-IQ"/>
        </a:p>
      </dgm:t>
    </dgm:pt>
    <dgm:pt modelId="{2F0FD1D9-02D6-43A2-9119-0DB085DBA58F}" type="pres">
      <dgm:prSet presAssocID="{D3634D70-8A61-40FB-8EF5-5C669166F575}" presName="nodeFollowingNodes" presStyleLbl="node1" presStyleIdx="1" presStyleCnt="5">
        <dgm:presLayoutVars>
          <dgm:bulletEnabled val="1"/>
        </dgm:presLayoutVars>
      </dgm:prSet>
      <dgm:spPr/>
      <dgm:t>
        <a:bodyPr/>
        <a:lstStyle/>
        <a:p>
          <a:pPr rtl="1"/>
          <a:endParaRPr lang="ar-IQ"/>
        </a:p>
      </dgm:t>
    </dgm:pt>
    <dgm:pt modelId="{D5C92333-139D-4650-AD15-33C234C91327}" type="pres">
      <dgm:prSet presAssocID="{870C3353-242A-4B6D-B3EA-68552C0FBCC3}" presName="nodeFollowingNodes" presStyleLbl="node1" presStyleIdx="2" presStyleCnt="5" custRadScaleRad="93863" custRadScaleInc="-35446">
        <dgm:presLayoutVars>
          <dgm:bulletEnabled val="1"/>
        </dgm:presLayoutVars>
      </dgm:prSet>
      <dgm:spPr/>
      <dgm:t>
        <a:bodyPr/>
        <a:lstStyle/>
        <a:p>
          <a:pPr rtl="1"/>
          <a:endParaRPr lang="ar-IQ"/>
        </a:p>
      </dgm:t>
    </dgm:pt>
    <dgm:pt modelId="{B4C37D75-DD07-48EF-963E-A2E6D4A7854F}" type="pres">
      <dgm:prSet presAssocID="{CECE5C8F-F0ED-45E1-ADDC-1D36CE2FA8FF}" presName="nodeFollowingNodes" presStyleLbl="node1" presStyleIdx="3" presStyleCnt="5" custRadScaleRad="96460" custRadScaleInc="32160">
        <dgm:presLayoutVars>
          <dgm:bulletEnabled val="1"/>
        </dgm:presLayoutVars>
      </dgm:prSet>
      <dgm:spPr/>
      <dgm:t>
        <a:bodyPr/>
        <a:lstStyle/>
        <a:p>
          <a:pPr rtl="1"/>
          <a:endParaRPr lang="ar-IQ"/>
        </a:p>
      </dgm:t>
    </dgm:pt>
    <dgm:pt modelId="{F019A884-F291-4D9E-9167-BB1FFDDBEC26}" type="pres">
      <dgm:prSet presAssocID="{06469E35-0484-4125-837D-6441DCACF8DE}" presName="nodeFollowingNodes" presStyleLbl="node1" presStyleIdx="4" presStyleCnt="5">
        <dgm:presLayoutVars>
          <dgm:bulletEnabled val="1"/>
        </dgm:presLayoutVars>
      </dgm:prSet>
      <dgm:spPr/>
      <dgm:t>
        <a:bodyPr/>
        <a:lstStyle/>
        <a:p>
          <a:pPr rtl="1"/>
          <a:endParaRPr lang="ar-IQ"/>
        </a:p>
      </dgm:t>
    </dgm:pt>
  </dgm:ptLst>
  <dgm:cxnLst>
    <dgm:cxn modelId="{768DF50F-A82F-4414-A34E-0D2542AB2CA0}" type="presOf" srcId="{870C3353-242A-4B6D-B3EA-68552C0FBCC3}" destId="{D5C92333-139D-4650-AD15-33C234C91327}" srcOrd="0" destOrd="0" presId="urn:microsoft.com/office/officeart/2005/8/layout/cycle3"/>
    <dgm:cxn modelId="{9625895A-15A1-4CCB-BFE7-1DA1313AB428}" srcId="{2C6C3D54-1FFD-4017-850A-914273878121}" destId="{CECE5C8F-F0ED-45E1-ADDC-1D36CE2FA8FF}" srcOrd="3" destOrd="0" parTransId="{4C3346A7-708D-43BB-8949-511D897C37E7}" sibTransId="{AF17E11D-15AD-4AEC-AF64-AEEB80F4019B}"/>
    <dgm:cxn modelId="{BA7CA62F-08CB-4D72-8D51-45784A325633}" type="presOf" srcId="{06469E35-0484-4125-837D-6441DCACF8DE}" destId="{F019A884-F291-4D9E-9167-BB1FFDDBEC26}" srcOrd="0" destOrd="0" presId="urn:microsoft.com/office/officeart/2005/8/layout/cycle3"/>
    <dgm:cxn modelId="{2AC7EC47-8C6E-4CF1-A151-B3F8D6D82AF1}" type="presOf" srcId="{40C146E6-EBBD-4D21-A51A-17657F8E8513}" destId="{CB7CA922-125E-47BA-8C17-D12DF27403E7}" srcOrd="0" destOrd="0" presId="urn:microsoft.com/office/officeart/2005/8/layout/cycle3"/>
    <dgm:cxn modelId="{D96635CF-EDAA-4D16-8431-0318C2F76A4A}" type="presOf" srcId="{D3634D70-8A61-40FB-8EF5-5C669166F575}" destId="{2F0FD1D9-02D6-43A2-9119-0DB085DBA58F}" srcOrd="0" destOrd="0" presId="urn:microsoft.com/office/officeart/2005/8/layout/cycle3"/>
    <dgm:cxn modelId="{F38DCAB0-9BB2-47B2-AC5E-06B90CAF04AF}" srcId="{2C6C3D54-1FFD-4017-850A-914273878121}" destId="{06469E35-0484-4125-837D-6441DCACF8DE}" srcOrd="4" destOrd="0" parTransId="{5F1D4382-9ECB-44B5-B807-7AF949632B4A}" sibTransId="{829A2DBF-311D-40E3-AB7A-49014321D876}"/>
    <dgm:cxn modelId="{17F99C82-D5C1-463E-8A14-F38801294C24}" srcId="{2C6C3D54-1FFD-4017-850A-914273878121}" destId="{870C3353-242A-4B6D-B3EA-68552C0FBCC3}" srcOrd="2" destOrd="0" parTransId="{3D0DC033-31A1-491F-845B-39337009655F}" sibTransId="{0E7C1FDA-5F21-452F-AE5A-FBD1A4754E02}"/>
    <dgm:cxn modelId="{EF7630BC-7A99-4837-8008-0EC58FD8315F}" type="presOf" srcId="{CECE5C8F-F0ED-45E1-ADDC-1D36CE2FA8FF}" destId="{B4C37D75-DD07-48EF-963E-A2E6D4A7854F}" srcOrd="0" destOrd="0" presId="urn:microsoft.com/office/officeart/2005/8/layout/cycle3"/>
    <dgm:cxn modelId="{383115C7-D8EA-4F0A-B641-A081DC516781}" srcId="{2C6C3D54-1FFD-4017-850A-914273878121}" destId="{D3634D70-8A61-40FB-8EF5-5C669166F575}" srcOrd="1" destOrd="0" parTransId="{F96FF42C-2D5B-4877-A453-E0F6259309D3}" sibTransId="{529F033A-1418-4407-9256-65D5E20D4752}"/>
    <dgm:cxn modelId="{27EA3E0A-9ED2-4866-BEE6-4439B9A4FA15}" type="presOf" srcId="{C31D2806-5BBC-41B6-846A-896804AA836D}" destId="{A6218BA3-97C6-4F2F-826C-5A6DFF10EBB8}" srcOrd="0" destOrd="0" presId="urn:microsoft.com/office/officeart/2005/8/layout/cycle3"/>
    <dgm:cxn modelId="{241B4C46-2489-4C05-BA10-401D9E870161}" type="presOf" srcId="{2C6C3D54-1FFD-4017-850A-914273878121}" destId="{98E022B7-F468-4D76-A702-3DB8AD7185DA}" srcOrd="0" destOrd="0" presId="urn:microsoft.com/office/officeart/2005/8/layout/cycle3"/>
    <dgm:cxn modelId="{21049923-64CD-48F1-8660-D16C960C573B}" srcId="{2C6C3D54-1FFD-4017-850A-914273878121}" destId="{40C146E6-EBBD-4D21-A51A-17657F8E8513}" srcOrd="0" destOrd="0" parTransId="{A3D3C003-8A43-4CDB-9B8F-92588674ED2D}" sibTransId="{C31D2806-5BBC-41B6-846A-896804AA836D}"/>
    <dgm:cxn modelId="{BB7D2DDD-34A4-453C-9B8B-E6970465EA69}" type="presParOf" srcId="{98E022B7-F468-4D76-A702-3DB8AD7185DA}" destId="{91490B1E-1580-4503-A71B-410ED7B5D839}" srcOrd="0" destOrd="0" presId="urn:microsoft.com/office/officeart/2005/8/layout/cycle3"/>
    <dgm:cxn modelId="{0ED371AF-1D98-45A2-8959-75BD652CDFA3}" type="presParOf" srcId="{91490B1E-1580-4503-A71B-410ED7B5D839}" destId="{CB7CA922-125E-47BA-8C17-D12DF27403E7}" srcOrd="0" destOrd="0" presId="urn:microsoft.com/office/officeart/2005/8/layout/cycle3"/>
    <dgm:cxn modelId="{E3B7DACD-EAAD-4BB1-811C-423F479EE3AC}" type="presParOf" srcId="{91490B1E-1580-4503-A71B-410ED7B5D839}" destId="{A6218BA3-97C6-4F2F-826C-5A6DFF10EBB8}" srcOrd="1" destOrd="0" presId="urn:microsoft.com/office/officeart/2005/8/layout/cycle3"/>
    <dgm:cxn modelId="{ED63B65F-3682-4CC7-8EFD-4E03DEDBB46E}" type="presParOf" srcId="{91490B1E-1580-4503-A71B-410ED7B5D839}" destId="{2F0FD1D9-02D6-43A2-9119-0DB085DBA58F}" srcOrd="2" destOrd="0" presId="urn:microsoft.com/office/officeart/2005/8/layout/cycle3"/>
    <dgm:cxn modelId="{C60A6673-50BB-4A15-BA28-25FE5665ACF8}" type="presParOf" srcId="{91490B1E-1580-4503-A71B-410ED7B5D839}" destId="{D5C92333-139D-4650-AD15-33C234C91327}" srcOrd="3" destOrd="0" presId="urn:microsoft.com/office/officeart/2005/8/layout/cycle3"/>
    <dgm:cxn modelId="{A25A2514-584E-40AD-8F08-B0524B407D3F}" type="presParOf" srcId="{91490B1E-1580-4503-A71B-410ED7B5D839}" destId="{B4C37D75-DD07-48EF-963E-A2E6D4A7854F}" srcOrd="4" destOrd="0" presId="urn:microsoft.com/office/officeart/2005/8/layout/cycle3"/>
    <dgm:cxn modelId="{2141A7C8-0D1B-4018-BA83-7878D1AAA340}" type="presParOf" srcId="{91490B1E-1580-4503-A71B-410ED7B5D839}" destId="{F019A884-F291-4D9E-9167-BB1FFDDBEC2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F26FF-6625-4E67-81D7-F0BC0BEF0D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IQ"/>
        </a:p>
      </dgm:t>
    </dgm:pt>
    <dgm:pt modelId="{114B2169-A4CA-487C-B1BC-3DCCA98F96A6}">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3200" b="1" dirty="0" smtClean="0">
              <a:solidFill>
                <a:schemeClr val="tx1"/>
              </a:solidFill>
            </a:rPr>
            <a:t>الشعور </a:t>
          </a:r>
          <a:r>
            <a:rPr lang="ar-IQ" sz="3200" b="1" dirty="0" err="1" smtClean="0">
              <a:solidFill>
                <a:schemeClr val="tx1"/>
              </a:solidFill>
            </a:rPr>
            <a:t>بالاحباط</a:t>
          </a:r>
          <a:endParaRPr lang="ar-IQ" sz="3200" b="1" dirty="0">
            <a:solidFill>
              <a:schemeClr val="tx1"/>
            </a:solidFill>
          </a:endParaRPr>
        </a:p>
      </dgm:t>
    </dgm:pt>
    <dgm:pt modelId="{F5F23C8A-DD5A-48A4-B868-7C08CCCF3878}" type="parTrans" cxnId="{074F6173-1ED2-460D-9E53-7110D85A5722}">
      <dgm:prSet/>
      <dgm:spPr/>
      <dgm:t>
        <a:bodyPr/>
        <a:lstStyle/>
        <a:p>
          <a:pPr rtl="1"/>
          <a:endParaRPr lang="ar-IQ"/>
        </a:p>
      </dgm:t>
    </dgm:pt>
    <dgm:pt modelId="{D3627716-8E46-4A5C-8086-005024B26C47}" type="sibTrans" cxnId="{074F6173-1ED2-460D-9E53-7110D85A5722}">
      <dgm:prSet/>
      <dgm:spPr/>
      <dgm:t>
        <a:bodyPr/>
        <a:lstStyle/>
        <a:p>
          <a:pPr rtl="1"/>
          <a:endParaRPr lang="ar-IQ"/>
        </a:p>
      </dgm:t>
    </dgm:pt>
    <dgm:pt modelId="{D1BB7A8B-5853-4B3A-A988-D79C91575C0B}">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4000" b="1" dirty="0" smtClean="0">
              <a:solidFill>
                <a:schemeClr val="tx1"/>
              </a:solidFill>
            </a:rPr>
            <a:t>الشعور بالعار</a:t>
          </a:r>
          <a:endParaRPr lang="ar-IQ" sz="4000" b="1" dirty="0">
            <a:solidFill>
              <a:schemeClr val="tx1"/>
            </a:solidFill>
          </a:endParaRPr>
        </a:p>
      </dgm:t>
    </dgm:pt>
    <dgm:pt modelId="{BD8FD0EF-20A5-44C1-9C38-3F1C4B0733BB}" type="parTrans" cxnId="{2E9D2EE2-70CF-4C9A-802C-34C348092D86}">
      <dgm:prSet/>
      <dgm:spPr/>
      <dgm:t>
        <a:bodyPr/>
        <a:lstStyle/>
        <a:p>
          <a:pPr rtl="1"/>
          <a:endParaRPr lang="ar-IQ"/>
        </a:p>
      </dgm:t>
    </dgm:pt>
    <dgm:pt modelId="{28802723-B1FF-4F97-96D7-18E47817EA8E}" type="sibTrans" cxnId="{2E9D2EE2-70CF-4C9A-802C-34C348092D86}">
      <dgm:prSet/>
      <dgm:spPr/>
      <dgm:t>
        <a:bodyPr/>
        <a:lstStyle/>
        <a:p>
          <a:pPr rtl="1"/>
          <a:endParaRPr lang="ar-IQ"/>
        </a:p>
      </dgm:t>
    </dgm:pt>
    <dgm:pt modelId="{A61C8590-4D93-42C5-9A98-32755EEEAF80}">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3200" b="1" dirty="0" smtClean="0">
              <a:solidFill>
                <a:schemeClr val="tx1"/>
              </a:solidFill>
            </a:rPr>
            <a:t>الشعور بالغضب والتوتر</a:t>
          </a:r>
          <a:endParaRPr lang="ar-IQ" sz="3200" b="1" dirty="0">
            <a:solidFill>
              <a:schemeClr val="tx1"/>
            </a:solidFill>
          </a:endParaRPr>
        </a:p>
      </dgm:t>
    </dgm:pt>
    <dgm:pt modelId="{84F9321E-5AAD-4262-AF00-E51E7A169CC5}" type="parTrans" cxnId="{9CA0C7F3-6A27-47F6-A8A7-C6D00CE3C1CA}">
      <dgm:prSet/>
      <dgm:spPr/>
      <dgm:t>
        <a:bodyPr/>
        <a:lstStyle/>
        <a:p>
          <a:pPr rtl="1"/>
          <a:endParaRPr lang="ar-IQ"/>
        </a:p>
      </dgm:t>
    </dgm:pt>
    <dgm:pt modelId="{6D0023C0-AC8F-49E5-A56B-DB73B1452C9E}" type="sibTrans" cxnId="{9CA0C7F3-6A27-47F6-A8A7-C6D00CE3C1CA}">
      <dgm:prSet/>
      <dgm:spPr/>
      <dgm:t>
        <a:bodyPr/>
        <a:lstStyle/>
        <a:p>
          <a:pPr rtl="1"/>
          <a:endParaRPr lang="ar-IQ"/>
        </a:p>
      </dgm:t>
    </dgm:pt>
    <dgm:pt modelId="{743734E2-A47B-47BB-8185-93BE0CEE6847}">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3600" b="1" dirty="0" smtClean="0">
              <a:solidFill>
                <a:schemeClr val="tx1"/>
              </a:solidFill>
            </a:rPr>
            <a:t>الشعور باليأس</a:t>
          </a:r>
          <a:endParaRPr lang="ar-IQ" sz="3600" b="1" dirty="0">
            <a:solidFill>
              <a:schemeClr val="tx1"/>
            </a:solidFill>
          </a:endParaRPr>
        </a:p>
      </dgm:t>
    </dgm:pt>
    <dgm:pt modelId="{D0AE5324-4228-42FD-BF64-714E4AEEFBE4}" type="parTrans" cxnId="{BAA2D89D-ABD8-4C7C-8642-205FD8EB9D61}">
      <dgm:prSet/>
      <dgm:spPr/>
      <dgm:t>
        <a:bodyPr/>
        <a:lstStyle/>
        <a:p>
          <a:pPr rtl="1"/>
          <a:endParaRPr lang="ar-IQ"/>
        </a:p>
      </dgm:t>
    </dgm:pt>
    <dgm:pt modelId="{9D3FB1CE-7DC0-428F-960C-66B4FB4C0940}" type="sibTrans" cxnId="{BAA2D89D-ABD8-4C7C-8642-205FD8EB9D61}">
      <dgm:prSet/>
      <dgm:spPr/>
      <dgm:t>
        <a:bodyPr/>
        <a:lstStyle/>
        <a:p>
          <a:pPr rtl="1"/>
          <a:endParaRPr lang="ar-IQ"/>
        </a:p>
      </dgm:t>
    </dgm:pt>
    <dgm:pt modelId="{2342002A-4F2B-4A90-AD3E-BC63DD0948D2}">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2800" b="1" dirty="0" smtClean="0">
              <a:solidFill>
                <a:schemeClr val="tx1"/>
              </a:solidFill>
            </a:rPr>
            <a:t>عدم احترام الذات</a:t>
          </a:r>
          <a:endParaRPr lang="ar-IQ" sz="2800" b="1" dirty="0">
            <a:solidFill>
              <a:schemeClr val="tx1"/>
            </a:solidFill>
          </a:endParaRPr>
        </a:p>
      </dgm:t>
    </dgm:pt>
    <dgm:pt modelId="{D21CB276-D9D9-4633-A3B2-CA871E6F8A5B}" type="parTrans" cxnId="{525A8667-C907-4576-8C5C-50481034AF22}">
      <dgm:prSet/>
      <dgm:spPr/>
      <dgm:t>
        <a:bodyPr/>
        <a:lstStyle/>
        <a:p>
          <a:pPr rtl="1"/>
          <a:endParaRPr lang="ar-IQ"/>
        </a:p>
      </dgm:t>
    </dgm:pt>
    <dgm:pt modelId="{96D11333-9C83-4418-A7F2-B0C70AE893C3}" type="sibTrans" cxnId="{525A8667-C907-4576-8C5C-50481034AF22}">
      <dgm:prSet/>
      <dgm:spPr/>
      <dgm:t>
        <a:bodyPr/>
        <a:lstStyle/>
        <a:p>
          <a:pPr rtl="1"/>
          <a:endParaRPr lang="ar-IQ"/>
        </a:p>
      </dgm:t>
    </dgm:pt>
    <dgm:pt modelId="{CE1F837D-359B-46E2-976C-B8B2E79A76A5}">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smtClean="0"/>
            <a:t>الشعور بالذنب الاستسلام لمشاعر الموت</a:t>
          </a:r>
          <a:endParaRPr lang="ar-IQ" b="1" dirty="0"/>
        </a:p>
      </dgm:t>
    </dgm:pt>
    <dgm:pt modelId="{4CA75E1A-FC05-4DF8-9F81-D86293162059}" type="parTrans" cxnId="{8AED367A-37C9-48D2-B942-49E27F749B96}">
      <dgm:prSet/>
      <dgm:spPr/>
      <dgm:t>
        <a:bodyPr/>
        <a:lstStyle/>
        <a:p>
          <a:pPr rtl="1"/>
          <a:endParaRPr lang="ar-IQ"/>
        </a:p>
      </dgm:t>
    </dgm:pt>
    <dgm:pt modelId="{BD3E997E-B76E-4332-B6F6-2C9247B85479}" type="sibTrans" cxnId="{8AED367A-37C9-48D2-B942-49E27F749B96}">
      <dgm:prSet/>
      <dgm:spPr/>
      <dgm:t>
        <a:bodyPr/>
        <a:lstStyle/>
        <a:p>
          <a:pPr rtl="1"/>
          <a:endParaRPr lang="ar-IQ"/>
        </a:p>
      </dgm:t>
    </dgm:pt>
    <dgm:pt modelId="{3520F126-AF18-4E24-AAEA-572A2DE09EB5}" type="pres">
      <dgm:prSet presAssocID="{02BF26FF-6625-4E67-81D7-F0BC0BEF0DE8}" presName="diagram" presStyleCnt="0">
        <dgm:presLayoutVars>
          <dgm:dir/>
          <dgm:resizeHandles val="exact"/>
        </dgm:presLayoutVars>
      </dgm:prSet>
      <dgm:spPr/>
      <dgm:t>
        <a:bodyPr/>
        <a:lstStyle/>
        <a:p>
          <a:pPr rtl="1"/>
          <a:endParaRPr lang="ar-IQ"/>
        </a:p>
      </dgm:t>
    </dgm:pt>
    <dgm:pt modelId="{68629BD8-3AA9-4344-985C-122AE8140B9E}" type="pres">
      <dgm:prSet presAssocID="{114B2169-A4CA-487C-B1BC-3DCCA98F96A6}" presName="node" presStyleLbl="node1" presStyleIdx="0" presStyleCnt="6">
        <dgm:presLayoutVars>
          <dgm:bulletEnabled val="1"/>
        </dgm:presLayoutVars>
      </dgm:prSet>
      <dgm:spPr/>
      <dgm:t>
        <a:bodyPr/>
        <a:lstStyle/>
        <a:p>
          <a:pPr rtl="1"/>
          <a:endParaRPr lang="ar-IQ"/>
        </a:p>
      </dgm:t>
    </dgm:pt>
    <dgm:pt modelId="{A385D5FD-6486-4219-B798-177E88ADC299}" type="pres">
      <dgm:prSet presAssocID="{D3627716-8E46-4A5C-8086-005024B26C47}" presName="sibTrans" presStyleCnt="0"/>
      <dgm:spPr/>
    </dgm:pt>
    <dgm:pt modelId="{19B1CDC7-DED8-401A-B9D5-1701D7AAD0EC}" type="pres">
      <dgm:prSet presAssocID="{D1BB7A8B-5853-4B3A-A988-D79C91575C0B}" presName="node" presStyleLbl="node1" presStyleIdx="1" presStyleCnt="6">
        <dgm:presLayoutVars>
          <dgm:bulletEnabled val="1"/>
        </dgm:presLayoutVars>
      </dgm:prSet>
      <dgm:spPr/>
      <dgm:t>
        <a:bodyPr/>
        <a:lstStyle/>
        <a:p>
          <a:pPr rtl="1"/>
          <a:endParaRPr lang="ar-IQ"/>
        </a:p>
      </dgm:t>
    </dgm:pt>
    <dgm:pt modelId="{D809DB3C-D1C5-42C3-B568-02EE4C15873E}" type="pres">
      <dgm:prSet presAssocID="{28802723-B1FF-4F97-96D7-18E47817EA8E}" presName="sibTrans" presStyleCnt="0"/>
      <dgm:spPr/>
    </dgm:pt>
    <dgm:pt modelId="{B48C1637-F021-417E-913C-1F2865CF4854}" type="pres">
      <dgm:prSet presAssocID="{A61C8590-4D93-42C5-9A98-32755EEEAF80}" presName="node" presStyleLbl="node1" presStyleIdx="2" presStyleCnt="6">
        <dgm:presLayoutVars>
          <dgm:bulletEnabled val="1"/>
        </dgm:presLayoutVars>
      </dgm:prSet>
      <dgm:spPr/>
      <dgm:t>
        <a:bodyPr/>
        <a:lstStyle/>
        <a:p>
          <a:pPr rtl="1"/>
          <a:endParaRPr lang="ar-IQ"/>
        </a:p>
      </dgm:t>
    </dgm:pt>
    <dgm:pt modelId="{A31CE685-37F7-4630-9745-DC05A53B7D68}" type="pres">
      <dgm:prSet presAssocID="{6D0023C0-AC8F-49E5-A56B-DB73B1452C9E}" presName="sibTrans" presStyleCnt="0"/>
      <dgm:spPr/>
    </dgm:pt>
    <dgm:pt modelId="{D8B32620-E79E-4366-85C8-37FD6B0B8B09}" type="pres">
      <dgm:prSet presAssocID="{743734E2-A47B-47BB-8185-93BE0CEE6847}" presName="node" presStyleLbl="node1" presStyleIdx="3" presStyleCnt="6">
        <dgm:presLayoutVars>
          <dgm:bulletEnabled val="1"/>
        </dgm:presLayoutVars>
      </dgm:prSet>
      <dgm:spPr/>
      <dgm:t>
        <a:bodyPr/>
        <a:lstStyle/>
        <a:p>
          <a:pPr rtl="1"/>
          <a:endParaRPr lang="ar-IQ"/>
        </a:p>
      </dgm:t>
    </dgm:pt>
    <dgm:pt modelId="{0DD54111-DCC9-4983-AEDF-3A857A0676ED}" type="pres">
      <dgm:prSet presAssocID="{9D3FB1CE-7DC0-428F-960C-66B4FB4C0940}" presName="sibTrans" presStyleCnt="0"/>
      <dgm:spPr/>
    </dgm:pt>
    <dgm:pt modelId="{B80F1B59-17CC-41EE-845F-65912CCAD832}" type="pres">
      <dgm:prSet presAssocID="{2342002A-4F2B-4A90-AD3E-BC63DD0948D2}" presName="node" presStyleLbl="node1" presStyleIdx="4" presStyleCnt="6" custLinFactNeighborX="-1415" custLinFactNeighborY="-7547">
        <dgm:presLayoutVars>
          <dgm:bulletEnabled val="1"/>
        </dgm:presLayoutVars>
      </dgm:prSet>
      <dgm:spPr/>
      <dgm:t>
        <a:bodyPr/>
        <a:lstStyle/>
        <a:p>
          <a:pPr rtl="1"/>
          <a:endParaRPr lang="ar-IQ"/>
        </a:p>
      </dgm:t>
    </dgm:pt>
    <dgm:pt modelId="{B15867A8-FD6D-42AA-BC6A-00AC09F86BCA}" type="pres">
      <dgm:prSet presAssocID="{96D11333-9C83-4418-A7F2-B0C70AE893C3}" presName="sibTrans" presStyleCnt="0"/>
      <dgm:spPr/>
    </dgm:pt>
    <dgm:pt modelId="{850BB17D-DF13-42FA-A099-9F3C32A117B7}" type="pres">
      <dgm:prSet presAssocID="{CE1F837D-359B-46E2-976C-B8B2E79A76A5}" presName="node" presStyleLbl="node1" presStyleIdx="5" presStyleCnt="6" custScaleX="98642" custLinFactNeighborX="2094" custLinFactNeighborY="-1635">
        <dgm:presLayoutVars>
          <dgm:bulletEnabled val="1"/>
        </dgm:presLayoutVars>
      </dgm:prSet>
      <dgm:spPr/>
      <dgm:t>
        <a:bodyPr/>
        <a:lstStyle/>
        <a:p>
          <a:pPr rtl="1"/>
          <a:endParaRPr lang="ar-IQ"/>
        </a:p>
      </dgm:t>
    </dgm:pt>
  </dgm:ptLst>
  <dgm:cxnLst>
    <dgm:cxn modelId="{FFDE4B8F-7CDF-4563-AA34-EBC8E5AB244E}" type="presOf" srcId="{114B2169-A4CA-487C-B1BC-3DCCA98F96A6}" destId="{68629BD8-3AA9-4344-985C-122AE8140B9E}" srcOrd="0" destOrd="0" presId="urn:microsoft.com/office/officeart/2005/8/layout/default"/>
    <dgm:cxn modelId="{BAA2D89D-ABD8-4C7C-8642-205FD8EB9D61}" srcId="{02BF26FF-6625-4E67-81D7-F0BC0BEF0DE8}" destId="{743734E2-A47B-47BB-8185-93BE0CEE6847}" srcOrd="3" destOrd="0" parTransId="{D0AE5324-4228-42FD-BF64-714E4AEEFBE4}" sibTransId="{9D3FB1CE-7DC0-428F-960C-66B4FB4C0940}"/>
    <dgm:cxn modelId="{2E9D2EE2-70CF-4C9A-802C-34C348092D86}" srcId="{02BF26FF-6625-4E67-81D7-F0BC0BEF0DE8}" destId="{D1BB7A8B-5853-4B3A-A988-D79C91575C0B}" srcOrd="1" destOrd="0" parTransId="{BD8FD0EF-20A5-44C1-9C38-3F1C4B0733BB}" sibTransId="{28802723-B1FF-4F97-96D7-18E47817EA8E}"/>
    <dgm:cxn modelId="{074F6173-1ED2-460D-9E53-7110D85A5722}" srcId="{02BF26FF-6625-4E67-81D7-F0BC0BEF0DE8}" destId="{114B2169-A4CA-487C-B1BC-3DCCA98F96A6}" srcOrd="0" destOrd="0" parTransId="{F5F23C8A-DD5A-48A4-B868-7C08CCCF3878}" sibTransId="{D3627716-8E46-4A5C-8086-005024B26C47}"/>
    <dgm:cxn modelId="{BEB9BB04-24BF-471E-8297-0451AA7BDAC0}" type="presOf" srcId="{2342002A-4F2B-4A90-AD3E-BC63DD0948D2}" destId="{B80F1B59-17CC-41EE-845F-65912CCAD832}" srcOrd="0" destOrd="0" presId="urn:microsoft.com/office/officeart/2005/8/layout/default"/>
    <dgm:cxn modelId="{9CA0C7F3-6A27-47F6-A8A7-C6D00CE3C1CA}" srcId="{02BF26FF-6625-4E67-81D7-F0BC0BEF0DE8}" destId="{A61C8590-4D93-42C5-9A98-32755EEEAF80}" srcOrd="2" destOrd="0" parTransId="{84F9321E-5AAD-4262-AF00-E51E7A169CC5}" sibTransId="{6D0023C0-AC8F-49E5-A56B-DB73B1452C9E}"/>
    <dgm:cxn modelId="{525A8667-C907-4576-8C5C-50481034AF22}" srcId="{02BF26FF-6625-4E67-81D7-F0BC0BEF0DE8}" destId="{2342002A-4F2B-4A90-AD3E-BC63DD0948D2}" srcOrd="4" destOrd="0" parTransId="{D21CB276-D9D9-4633-A3B2-CA871E6F8A5B}" sibTransId="{96D11333-9C83-4418-A7F2-B0C70AE893C3}"/>
    <dgm:cxn modelId="{27262578-DB1C-4B0D-8664-81EFC1D27DCC}" type="presOf" srcId="{02BF26FF-6625-4E67-81D7-F0BC0BEF0DE8}" destId="{3520F126-AF18-4E24-AAEA-572A2DE09EB5}" srcOrd="0" destOrd="0" presId="urn:microsoft.com/office/officeart/2005/8/layout/default"/>
    <dgm:cxn modelId="{E551A768-2EAB-430F-A029-8EFBACD20757}" type="presOf" srcId="{743734E2-A47B-47BB-8185-93BE0CEE6847}" destId="{D8B32620-E79E-4366-85C8-37FD6B0B8B09}" srcOrd="0" destOrd="0" presId="urn:microsoft.com/office/officeart/2005/8/layout/default"/>
    <dgm:cxn modelId="{0DB48FD4-C65D-4CF1-BA93-3A74FFBDAE8B}" type="presOf" srcId="{A61C8590-4D93-42C5-9A98-32755EEEAF80}" destId="{B48C1637-F021-417E-913C-1F2865CF4854}" srcOrd="0" destOrd="0" presId="urn:microsoft.com/office/officeart/2005/8/layout/default"/>
    <dgm:cxn modelId="{8AED367A-37C9-48D2-B942-49E27F749B96}" srcId="{02BF26FF-6625-4E67-81D7-F0BC0BEF0DE8}" destId="{CE1F837D-359B-46E2-976C-B8B2E79A76A5}" srcOrd="5" destOrd="0" parTransId="{4CA75E1A-FC05-4DF8-9F81-D86293162059}" sibTransId="{BD3E997E-B76E-4332-B6F6-2C9247B85479}"/>
    <dgm:cxn modelId="{CC9E4B44-D9AE-448B-9B8B-8629E072B0BC}" type="presOf" srcId="{CE1F837D-359B-46E2-976C-B8B2E79A76A5}" destId="{850BB17D-DF13-42FA-A099-9F3C32A117B7}" srcOrd="0" destOrd="0" presId="urn:microsoft.com/office/officeart/2005/8/layout/default"/>
    <dgm:cxn modelId="{AC8A71B9-1E2B-49AF-A50B-FB2D3EAFB948}" type="presOf" srcId="{D1BB7A8B-5853-4B3A-A988-D79C91575C0B}" destId="{19B1CDC7-DED8-401A-B9D5-1701D7AAD0EC}" srcOrd="0" destOrd="0" presId="urn:microsoft.com/office/officeart/2005/8/layout/default"/>
    <dgm:cxn modelId="{71DBB9AC-D084-4C1B-88C9-2BF111F512F3}" type="presParOf" srcId="{3520F126-AF18-4E24-AAEA-572A2DE09EB5}" destId="{68629BD8-3AA9-4344-985C-122AE8140B9E}" srcOrd="0" destOrd="0" presId="urn:microsoft.com/office/officeart/2005/8/layout/default"/>
    <dgm:cxn modelId="{07F227EE-EBC8-4236-9644-5A2FBEFE4A5E}" type="presParOf" srcId="{3520F126-AF18-4E24-AAEA-572A2DE09EB5}" destId="{A385D5FD-6486-4219-B798-177E88ADC299}" srcOrd="1" destOrd="0" presId="urn:microsoft.com/office/officeart/2005/8/layout/default"/>
    <dgm:cxn modelId="{40E9D6F5-5E56-4A1E-B581-333D33DEF7E0}" type="presParOf" srcId="{3520F126-AF18-4E24-AAEA-572A2DE09EB5}" destId="{19B1CDC7-DED8-401A-B9D5-1701D7AAD0EC}" srcOrd="2" destOrd="0" presId="urn:microsoft.com/office/officeart/2005/8/layout/default"/>
    <dgm:cxn modelId="{5B48C58F-0404-4BF3-8850-0C59F94E2441}" type="presParOf" srcId="{3520F126-AF18-4E24-AAEA-572A2DE09EB5}" destId="{D809DB3C-D1C5-42C3-B568-02EE4C15873E}" srcOrd="3" destOrd="0" presId="urn:microsoft.com/office/officeart/2005/8/layout/default"/>
    <dgm:cxn modelId="{0B6928FE-D26D-4589-BDBD-E9FF8C860D21}" type="presParOf" srcId="{3520F126-AF18-4E24-AAEA-572A2DE09EB5}" destId="{B48C1637-F021-417E-913C-1F2865CF4854}" srcOrd="4" destOrd="0" presId="urn:microsoft.com/office/officeart/2005/8/layout/default"/>
    <dgm:cxn modelId="{78EA67F0-DD07-4F24-B808-2316D1B5D30A}" type="presParOf" srcId="{3520F126-AF18-4E24-AAEA-572A2DE09EB5}" destId="{A31CE685-37F7-4630-9745-DC05A53B7D68}" srcOrd="5" destOrd="0" presId="urn:microsoft.com/office/officeart/2005/8/layout/default"/>
    <dgm:cxn modelId="{44612008-ECB7-4B5A-A1EA-ACF343CA4016}" type="presParOf" srcId="{3520F126-AF18-4E24-AAEA-572A2DE09EB5}" destId="{D8B32620-E79E-4366-85C8-37FD6B0B8B09}" srcOrd="6" destOrd="0" presId="urn:microsoft.com/office/officeart/2005/8/layout/default"/>
    <dgm:cxn modelId="{46FE0B82-8732-47A1-8871-8F69902354D1}" type="presParOf" srcId="{3520F126-AF18-4E24-AAEA-572A2DE09EB5}" destId="{0DD54111-DCC9-4983-AEDF-3A857A0676ED}" srcOrd="7" destOrd="0" presId="urn:microsoft.com/office/officeart/2005/8/layout/default"/>
    <dgm:cxn modelId="{36DCBDAB-67E2-4BE2-8B00-ED86021E8EC7}" type="presParOf" srcId="{3520F126-AF18-4E24-AAEA-572A2DE09EB5}" destId="{B80F1B59-17CC-41EE-845F-65912CCAD832}" srcOrd="8" destOrd="0" presId="urn:microsoft.com/office/officeart/2005/8/layout/default"/>
    <dgm:cxn modelId="{57B3162F-FD20-4956-921C-A21081637C7F}" type="presParOf" srcId="{3520F126-AF18-4E24-AAEA-572A2DE09EB5}" destId="{B15867A8-FD6D-42AA-BC6A-00AC09F86BCA}" srcOrd="9" destOrd="0" presId="urn:microsoft.com/office/officeart/2005/8/layout/default"/>
    <dgm:cxn modelId="{416A4B5A-EB9B-4EA8-B05E-D3AB8FA0D02B}" type="presParOf" srcId="{3520F126-AF18-4E24-AAEA-572A2DE09EB5}" destId="{850BB17D-DF13-42FA-A099-9F3C32A117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9A7D5-34DB-4A0A-B7C1-0D55ECAE5563}" type="doc">
      <dgm:prSet loTypeId="urn:microsoft.com/office/officeart/2005/8/layout/default" loCatId="list" qsTypeId="urn:microsoft.com/office/officeart/2005/8/quickstyle/simple1" qsCatId="simple" csTypeId="urn:microsoft.com/office/officeart/2005/8/colors/accent4_4" csCatId="accent4" phldr="1"/>
      <dgm:spPr/>
      <dgm:t>
        <a:bodyPr/>
        <a:lstStyle/>
        <a:p>
          <a:pPr rtl="1"/>
          <a:endParaRPr lang="ar-IQ"/>
        </a:p>
      </dgm:t>
    </dgm:pt>
    <dgm:pt modelId="{A4C6E24C-6CB4-4DA7-9AD3-886004C37409}">
      <dgm:prSet phldrT="[نص]"/>
      <dgm:spPr/>
      <dgm:t>
        <a:bodyPr/>
        <a:lstStyle/>
        <a:p>
          <a:pPr rtl="1"/>
          <a:r>
            <a:rPr lang="ar-IQ" dirty="0" smtClean="0">
              <a:solidFill>
                <a:schemeClr val="tx1"/>
              </a:solidFill>
            </a:rPr>
            <a:t>بريطانيا</a:t>
          </a:r>
          <a:endParaRPr lang="ar-IQ" dirty="0">
            <a:solidFill>
              <a:schemeClr val="tx1"/>
            </a:solidFill>
          </a:endParaRPr>
        </a:p>
      </dgm:t>
    </dgm:pt>
    <dgm:pt modelId="{4703671E-C889-4CDA-B240-B6243CC019DA}" type="parTrans" cxnId="{6F327067-31FD-48C3-B818-D9D2AA5C65AF}">
      <dgm:prSet/>
      <dgm:spPr/>
      <dgm:t>
        <a:bodyPr/>
        <a:lstStyle/>
        <a:p>
          <a:pPr rtl="1"/>
          <a:endParaRPr lang="ar-IQ"/>
        </a:p>
      </dgm:t>
    </dgm:pt>
    <dgm:pt modelId="{3AFD6F05-DC33-4EC9-A824-A41EEF1195E5}" type="sibTrans" cxnId="{6F327067-31FD-48C3-B818-D9D2AA5C65AF}">
      <dgm:prSet/>
      <dgm:spPr/>
      <dgm:t>
        <a:bodyPr/>
        <a:lstStyle/>
        <a:p>
          <a:pPr rtl="1"/>
          <a:endParaRPr lang="ar-IQ"/>
        </a:p>
      </dgm:t>
    </dgm:pt>
    <dgm:pt modelId="{9640A65A-8A7C-4EBF-BF89-72C3414B0129}">
      <dgm:prSet phldrT="[نص]"/>
      <dgm:spPr/>
      <dgm:t>
        <a:bodyPr/>
        <a:lstStyle/>
        <a:p>
          <a:pPr rtl="1"/>
          <a:r>
            <a:rPr lang="ar-IQ" dirty="0" smtClean="0">
              <a:solidFill>
                <a:schemeClr val="tx1"/>
              </a:solidFill>
            </a:rPr>
            <a:t>فرنسا</a:t>
          </a:r>
          <a:endParaRPr lang="ar-IQ" dirty="0">
            <a:solidFill>
              <a:schemeClr val="tx1"/>
            </a:solidFill>
          </a:endParaRPr>
        </a:p>
      </dgm:t>
    </dgm:pt>
    <dgm:pt modelId="{7BDBABAD-A7E7-4D61-B8DA-705D6DE16DDF}" type="parTrans" cxnId="{6C23F68F-BD6F-460E-8777-A20B8AD82E0E}">
      <dgm:prSet/>
      <dgm:spPr/>
      <dgm:t>
        <a:bodyPr/>
        <a:lstStyle/>
        <a:p>
          <a:pPr rtl="1"/>
          <a:endParaRPr lang="ar-IQ"/>
        </a:p>
      </dgm:t>
    </dgm:pt>
    <dgm:pt modelId="{00177F1F-74CD-49CE-A7E6-34BE22FC841B}" type="sibTrans" cxnId="{6C23F68F-BD6F-460E-8777-A20B8AD82E0E}">
      <dgm:prSet/>
      <dgm:spPr/>
      <dgm:t>
        <a:bodyPr/>
        <a:lstStyle/>
        <a:p>
          <a:pPr rtl="1"/>
          <a:endParaRPr lang="ar-IQ"/>
        </a:p>
      </dgm:t>
    </dgm:pt>
    <dgm:pt modelId="{7487FEE2-6EC1-4C01-B006-313C0DBF1656}">
      <dgm:prSet phldrT="[نص]"/>
      <dgm:spPr/>
      <dgm:t>
        <a:bodyPr/>
        <a:lstStyle/>
        <a:p>
          <a:pPr rtl="1"/>
          <a:r>
            <a:rPr lang="ar-IQ" dirty="0" smtClean="0">
              <a:solidFill>
                <a:schemeClr val="tx1"/>
              </a:solidFill>
            </a:rPr>
            <a:t>الامارات</a:t>
          </a:r>
          <a:endParaRPr lang="ar-IQ" dirty="0">
            <a:solidFill>
              <a:schemeClr val="tx1"/>
            </a:solidFill>
          </a:endParaRPr>
        </a:p>
      </dgm:t>
    </dgm:pt>
    <dgm:pt modelId="{8B745B6C-733B-452B-B459-2E88FA743592}" type="parTrans" cxnId="{6BFAA924-7EDC-4E65-9524-9D937A57C415}">
      <dgm:prSet/>
      <dgm:spPr/>
      <dgm:t>
        <a:bodyPr/>
        <a:lstStyle/>
        <a:p>
          <a:pPr rtl="1"/>
          <a:endParaRPr lang="ar-IQ"/>
        </a:p>
      </dgm:t>
    </dgm:pt>
    <dgm:pt modelId="{79FDD03D-DD19-4B7C-9CFC-DF86ADAC2C5A}" type="sibTrans" cxnId="{6BFAA924-7EDC-4E65-9524-9D937A57C415}">
      <dgm:prSet/>
      <dgm:spPr/>
      <dgm:t>
        <a:bodyPr/>
        <a:lstStyle/>
        <a:p>
          <a:pPr rtl="1"/>
          <a:endParaRPr lang="ar-IQ"/>
        </a:p>
      </dgm:t>
    </dgm:pt>
    <dgm:pt modelId="{1D3CE845-BB72-49D6-B874-7D0009901500}">
      <dgm:prSet phldrT="[نص]"/>
      <dgm:spPr/>
      <dgm:t>
        <a:bodyPr/>
        <a:lstStyle/>
        <a:p>
          <a:pPr rtl="1"/>
          <a:r>
            <a:rPr lang="ar-IQ" dirty="0" smtClean="0">
              <a:solidFill>
                <a:schemeClr val="tx1"/>
              </a:solidFill>
            </a:rPr>
            <a:t>مصر</a:t>
          </a:r>
          <a:endParaRPr lang="ar-IQ" dirty="0">
            <a:solidFill>
              <a:schemeClr val="tx1"/>
            </a:solidFill>
          </a:endParaRPr>
        </a:p>
      </dgm:t>
    </dgm:pt>
    <dgm:pt modelId="{C30A02DE-564D-46C0-B7BC-E427E1430DE7}" type="parTrans" cxnId="{A1E8CD74-A85D-4944-8A7F-AD2154DE9643}">
      <dgm:prSet/>
      <dgm:spPr/>
      <dgm:t>
        <a:bodyPr/>
        <a:lstStyle/>
        <a:p>
          <a:pPr rtl="1"/>
          <a:endParaRPr lang="ar-IQ"/>
        </a:p>
      </dgm:t>
    </dgm:pt>
    <dgm:pt modelId="{F9AF1410-D44E-45EF-80E7-CA30BBE7A032}" type="sibTrans" cxnId="{A1E8CD74-A85D-4944-8A7F-AD2154DE9643}">
      <dgm:prSet/>
      <dgm:spPr/>
      <dgm:t>
        <a:bodyPr/>
        <a:lstStyle/>
        <a:p>
          <a:pPr rtl="1"/>
          <a:endParaRPr lang="ar-IQ"/>
        </a:p>
      </dgm:t>
    </dgm:pt>
    <dgm:pt modelId="{12BC58AD-979B-4C87-9CC4-EE5A7B512B7F}">
      <dgm:prSet phldrT="[نص]"/>
      <dgm:spPr/>
      <dgm:t>
        <a:bodyPr/>
        <a:lstStyle/>
        <a:p>
          <a:pPr rtl="1"/>
          <a:r>
            <a:rPr lang="ar-IQ" dirty="0" smtClean="0">
              <a:solidFill>
                <a:schemeClr val="tx1"/>
              </a:solidFill>
            </a:rPr>
            <a:t>العراق</a:t>
          </a:r>
          <a:endParaRPr lang="ar-IQ" dirty="0">
            <a:solidFill>
              <a:schemeClr val="tx1"/>
            </a:solidFill>
          </a:endParaRPr>
        </a:p>
      </dgm:t>
    </dgm:pt>
    <dgm:pt modelId="{13119710-E1E8-4374-8861-136B07D1AC2C}" type="parTrans" cxnId="{694429C0-CE64-4E7F-8066-4C9EAD4CC94D}">
      <dgm:prSet/>
      <dgm:spPr/>
      <dgm:t>
        <a:bodyPr/>
        <a:lstStyle/>
        <a:p>
          <a:pPr rtl="1"/>
          <a:endParaRPr lang="ar-IQ"/>
        </a:p>
      </dgm:t>
    </dgm:pt>
    <dgm:pt modelId="{2DFD1465-17AF-48DC-B2E8-F4DDEC8F57B8}" type="sibTrans" cxnId="{694429C0-CE64-4E7F-8066-4C9EAD4CC94D}">
      <dgm:prSet/>
      <dgm:spPr/>
      <dgm:t>
        <a:bodyPr/>
        <a:lstStyle/>
        <a:p>
          <a:pPr rtl="1"/>
          <a:endParaRPr lang="ar-IQ"/>
        </a:p>
      </dgm:t>
    </dgm:pt>
    <dgm:pt modelId="{05864322-FC0C-4810-9505-4CFDB578E32F}" type="pres">
      <dgm:prSet presAssocID="{6439A7D5-34DB-4A0A-B7C1-0D55ECAE5563}" presName="diagram" presStyleCnt="0">
        <dgm:presLayoutVars>
          <dgm:dir/>
          <dgm:resizeHandles val="exact"/>
        </dgm:presLayoutVars>
      </dgm:prSet>
      <dgm:spPr/>
      <dgm:t>
        <a:bodyPr/>
        <a:lstStyle/>
        <a:p>
          <a:pPr rtl="1"/>
          <a:endParaRPr lang="ar-IQ"/>
        </a:p>
      </dgm:t>
    </dgm:pt>
    <dgm:pt modelId="{C2BAA266-F8AB-446B-9E65-6FCF3711991B}" type="pres">
      <dgm:prSet presAssocID="{A4C6E24C-6CB4-4DA7-9AD3-886004C37409}" presName="node" presStyleLbl="node1" presStyleIdx="0" presStyleCnt="5">
        <dgm:presLayoutVars>
          <dgm:bulletEnabled val="1"/>
        </dgm:presLayoutVars>
      </dgm:prSet>
      <dgm:spPr/>
      <dgm:t>
        <a:bodyPr/>
        <a:lstStyle/>
        <a:p>
          <a:pPr rtl="1"/>
          <a:endParaRPr lang="ar-IQ"/>
        </a:p>
      </dgm:t>
    </dgm:pt>
    <dgm:pt modelId="{9324B955-A1D4-4CB9-A906-F2108D00E5CD}" type="pres">
      <dgm:prSet presAssocID="{3AFD6F05-DC33-4EC9-A824-A41EEF1195E5}" presName="sibTrans" presStyleCnt="0"/>
      <dgm:spPr/>
    </dgm:pt>
    <dgm:pt modelId="{3E904F00-BE50-4DF6-A5D8-D3645B3264DD}" type="pres">
      <dgm:prSet presAssocID="{9640A65A-8A7C-4EBF-BF89-72C3414B0129}" presName="node" presStyleLbl="node1" presStyleIdx="1" presStyleCnt="5">
        <dgm:presLayoutVars>
          <dgm:bulletEnabled val="1"/>
        </dgm:presLayoutVars>
      </dgm:prSet>
      <dgm:spPr/>
      <dgm:t>
        <a:bodyPr/>
        <a:lstStyle/>
        <a:p>
          <a:pPr rtl="1"/>
          <a:endParaRPr lang="ar-IQ"/>
        </a:p>
      </dgm:t>
    </dgm:pt>
    <dgm:pt modelId="{6F7B9AA0-85D4-435C-90EF-5BB270D456FB}" type="pres">
      <dgm:prSet presAssocID="{00177F1F-74CD-49CE-A7E6-34BE22FC841B}" presName="sibTrans" presStyleCnt="0"/>
      <dgm:spPr/>
    </dgm:pt>
    <dgm:pt modelId="{642A1CFF-2B7B-45EB-A9A5-187EA2B2824F}" type="pres">
      <dgm:prSet presAssocID="{7487FEE2-6EC1-4C01-B006-313C0DBF1656}" presName="node" presStyleLbl="node1" presStyleIdx="2" presStyleCnt="5">
        <dgm:presLayoutVars>
          <dgm:bulletEnabled val="1"/>
        </dgm:presLayoutVars>
      </dgm:prSet>
      <dgm:spPr/>
      <dgm:t>
        <a:bodyPr/>
        <a:lstStyle/>
        <a:p>
          <a:pPr rtl="1"/>
          <a:endParaRPr lang="ar-IQ"/>
        </a:p>
      </dgm:t>
    </dgm:pt>
    <dgm:pt modelId="{508331E1-A70E-4046-ABE2-E4410C9977FD}" type="pres">
      <dgm:prSet presAssocID="{79FDD03D-DD19-4B7C-9CFC-DF86ADAC2C5A}" presName="sibTrans" presStyleCnt="0"/>
      <dgm:spPr/>
    </dgm:pt>
    <dgm:pt modelId="{51278969-4435-4E18-9C26-EF1B2A46F255}" type="pres">
      <dgm:prSet presAssocID="{1D3CE845-BB72-49D6-B874-7D0009901500}" presName="node" presStyleLbl="node1" presStyleIdx="3" presStyleCnt="5">
        <dgm:presLayoutVars>
          <dgm:bulletEnabled val="1"/>
        </dgm:presLayoutVars>
      </dgm:prSet>
      <dgm:spPr/>
      <dgm:t>
        <a:bodyPr/>
        <a:lstStyle/>
        <a:p>
          <a:pPr rtl="1"/>
          <a:endParaRPr lang="ar-IQ"/>
        </a:p>
      </dgm:t>
    </dgm:pt>
    <dgm:pt modelId="{D09CBD62-A92D-48B5-AA09-47B3C23C86C3}" type="pres">
      <dgm:prSet presAssocID="{F9AF1410-D44E-45EF-80E7-CA30BBE7A032}" presName="sibTrans" presStyleCnt="0"/>
      <dgm:spPr/>
    </dgm:pt>
    <dgm:pt modelId="{3FAEA89A-5DAE-4FEA-9DDF-DAB620C355F0}" type="pres">
      <dgm:prSet presAssocID="{12BC58AD-979B-4C87-9CC4-EE5A7B512B7F}" presName="node" presStyleLbl="node1" presStyleIdx="4" presStyleCnt="5">
        <dgm:presLayoutVars>
          <dgm:bulletEnabled val="1"/>
        </dgm:presLayoutVars>
      </dgm:prSet>
      <dgm:spPr/>
      <dgm:t>
        <a:bodyPr/>
        <a:lstStyle/>
        <a:p>
          <a:pPr rtl="1"/>
          <a:endParaRPr lang="ar-IQ"/>
        </a:p>
      </dgm:t>
    </dgm:pt>
  </dgm:ptLst>
  <dgm:cxnLst>
    <dgm:cxn modelId="{510A8087-33BE-49E0-AFC2-030A9A74611D}" type="presOf" srcId="{A4C6E24C-6CB4-4DA7-9AD3-886004C37409}" destId="{C2BAA266-F8AB-446B-9E65-6FCF3711991B}" srcOrd="0" destOrd="0" presId="urn:microsoft.com/office/officeart/2005/8/layout/default"/>
    <dgm:cxn modelId="{6C23F68F-BD6F-460E-8777-A20B8AD82E0E}" srcId="{6439A7D5-34DB-4A0A-B7C1-0D55ECAE5563}" destId="{9640A65A-8A7C-4EBF-BF89-72C3414B0129}" srcOrd="1" destOrd="0" parTransId="{7BDBABAD-A7E7-4D61-B8DA-705D6DE16DDF}" sibTransId="{00177F1F-74CD-49CE-A7E6-34BE22FC841B}"/>
    <dgm:cxn modelId="{9A6B0F9F-B0C4-4527-8264-C07DCBC1B8F6}" type="presOf" srcId="{6439A7D5-34DB-4A0A-B7C1-0D55ECAE5563}" destId="{05864322-FC0C-4810-9505-4CFDB578E32F}" srcOrd="0" destOrd="0" presId="urn:microsoft.com/office/officeart/2005/8/layout/default"/>
    <dgm:cxn modelId="{6BFAA924-7EDC-4E65-9524-9D937A57C415}" srcId="{6439A7D5-34DB-4A0A-B7C1-0D55ECAE5563}" destId="{7487FEE2-6EC1-4C01-B006-313C0DBF1656}" srcOrd="2" destOrd="0" parTransId="{8B745B6C-733B-452B-B459-2E88FA743592}" sibTransId="{79FDD03D-DD19-4B7C-9CFC-DF86ADAC2C5A}"/>
    <dgm:cxn modelId="{694429C0-CE64-4E7F-8066-4C9EAD4CC94D}" srcId="{6439A7D5-34DB-4A0A-B7C1-0D55ECAE5563}" destId="{12BC58AD-979B-4C87-9CC4-EE5A7B512B7F}" srcOrd="4" destOrd="0" parTransId="{13119710-E1E8-4374-8861-136B07D1AC2C}" sibTransId="{2DFD1465-17AF-48DC-B2E8-F4DDEC8F57B8}"/>
    <dgm:cxn modelId="{B1377664-6057-4581-A02C-EBB6B132CF26}" type="presOf" srcId="{7487FEE2-6EC1-4C01-B006-313C0DBF1656}" destId="{642A1CFF-2B7B-45EB-A9A5-187EA2B2824F}" srcOrd="0" destOrd="0" presId="urn:microsoft.com/office/officeart/2005/8/layout/default"/>
    <dgm:cxn modelId="{2C134EB8-3135-432C-A9DF-A913981A57EA}" type="presOf" srcId="{12BC58AD-979B-4C87-9CC4-EE5A7B512B7F}" destId="{3FAEA89A-5DAE-4FEA-9DDF-DAB620C355F0}" srcOrd="0" destOrd="0" presId="urn:microsoft.com/office/officeart/2005/8/layout/default"/>
    <dgm:cxn modelId="{A1E8CD74-A85D-4944-8A7F-AD2154DE9643}" srcId="{6439A7D5-34DB-4A0A-B7C1-0D55ECAE5563}" destId="{1D3CE845-BB72-49D6-B874-7D0009901500}" srcOrd="3" destOrd="0" parTransId="{C30A02DE-564D-46C0-B7BC-E427E1430DE7}" sibTransId="{F9AF1410-D44E-45EF-80E7-CA30BBE7A032}"/>
    <dgm:cxn modelId="{EC0FEDAE-5177-4596-9974-809E248370B8}" type="presOf" srcId="{9640A65A-8A7C-4EBF-BF89-72C3414B0129}" destId="{3E904F00-BE50-4DF6-A5D8-D3645B3264DD}" srcOrd="0" destOrd="0" presId="urn:microsoft.com/office/officeart/2005/8/layout/default"/>
    <dgm:cxn modelId="{5448614C-EE12-4AA2-836A-76C7CDA2995B}" type="presOf" srcId="{1D3CE845-BB72-49D6-B874-7D0009901500}" destId="{51278969-4435-4E18-9C26-EF1B2A46F255}" srcOrd="0" destOrd="0" presId="urn:microsoft.com/office/officeart/2005/8/layout/default"/>
    <dgm:cxn modelId="{6F327067-31FD-48C3-B818-D9D2AA5C65AF}" srcId="{6439A7D5-34DB-4A0A-B7C1-0D55ECAE5563}" destId="{A4C6E24C-6CB4-4DA7-9AD3-886004C37409}" srcOrd="0" destOrd="0" parTransId="{4703671E-C889-4CDA-B240-B6243CC019DA}" sibTransId="{3AFD6F05-DC33-4EC9-A824-A41EEF1195E5}"/>
    <dgm:cxn modelId="{56DBC3B0-2B51-40A0-A70B-B14BB40C33E8}" type="presParOf" srcId="{05864322-FC0C-4810-9505-4CFDB578E32F}" destId="{C2BAA266-F8AB-446B-9E65-6FCF3711991B}" srcOrd="0" destOrd="0" presId="urn:microsoft.com/office/officeart/2005/8/layout/default"/>
    <dgm:cxn modelId="{7A567557-1074-4A42-AA1A-52FC34962712}" type="presParOf" srcId="{05864322-FC0C-4810-9505-4CFDB578E32F}" destId="{9324B955-A1D4-4CB9-A906-F2108D00E5CD}" srcOrd="1" destOrd="0" presId="urn:microsoft.com/office/officeart/2005/8/layout/default"/>
    <dgm:cxn modelId="{EF2F12E1-89A0-4DDC-A3BF-36445F7D9391}" type="presParOf" srcId="{05864322-FC0C-4810-9505-4CFDB578E32F}" destId="{3E904F00-BE50-4DF6-A5D8-D3645B3264DD}" srcOrd="2" destOrd="0" presId="urn:microsoft.com/office/officeart/2005/8/layout/default"/>
    <dgm:cxn modelId="{FA2FE433-175B-40AA-9866-938D0C7D264D}" type="presParOf" srcId="{05864322-FC0C-4810-9505-4CFDB578E32F}" destId="{6F7B9AA0-85D4-435C-90EF-5BB270D456FB}" srcOrd="3" destOrd="0" presId="urn:microsoft.com/office/officeart/2005/8/layout/default"/>
    <dgm:cxn modelId="{64A521AE-54A9-46BE-9935-6ACC622DAC60}" type="presParOf" srcId="{05864322-FC0C-4810-9505-4CFDB578E32F}" destId="{642A1CFF-2B7B-45EB-A9A5-187EA2B2824F}" srcOrd="4" destOrd="0" presId="urn:microsoft.com/office/officeart/2005/8/layout/default"/>
    <dgm:cxn modelId="{E3AEF757-4B58-4ABA-B048-3F5C0FC08E52}" type="presParOf" srcId="{05864322-FC0C-4810-9505-4CFDB578E32F}" destId="{508331E1-A70E-4046-ABE2-E4410C9977FD}" srcOrd="5" destOrd="0" presId="urn:microsoft.com/office/officeart/2005/8/layout/default"/>
    <dgm:cxn modelId="{75BEEFFD-D383-4F43-AD8B-DD1E804C3615}" type="presParOf" srcId="{05864322-FC0C-4810-9505-4CFDB578E32F}" destId="{51278969-4435-4E18-9C26-EF1B2A46F255}" srcOrd="6" destOrd="0" presId="urn:microsoft.com/office/officeart/2005/8/layout/default"/>
    <dgm:cxn modelId="{2A63D0D7-3131-4D7D-BC98-FC404B4DFEBA}" type="presParOf" srcId="{05864322-FC0C-4810-9505-4CFDB578E32F}" destId="{D09CBD62-A92D-48B5-AA09-47B3C23C86C3}" srcOrd="7" destOrd="0" presId="urn:microsoft.com/office/officeart/2005/8/layout/default"/>
    <dgm:cxn modelId="{A6FEBE41-4183-486A-B28B-898F5F311E72}" type="presParOf" srcId="{05864322-FC0C-4810-9505-4CFDB578E32F}" destId="{3FAEA89A-5DAE-4FEA-9DDF-DAB620C355F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9A077-5247-4E67-B3C9-1F6BAF28ED5E}">
      <dsp:nvSpPr>
        <dsp:cNvPr id="0" name=""/>
        <dsp:cNvSpPr/>
      </dsp:nvSpPr>
      <dsp:spPr>
        <a:xfrm>
          <a:off x="3123827" y="797"/>
          <a:ext cx="1273285" cy="1081502"/>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dirty="0" smtClean="0"/>
            <a:t>التجربة</a:t>
          </a:r>
          <a:endParaRPr lang="ar-IQ" sz="2400" b="1" kern="1200" dirty="0"/>
        </a:p>
      </dsp:txBody>
      <dsp:txXfrm>
        <a:off x="3310295" y="159179"/>
        <a:ext cx="900349" cy="764738"/>
      </dsp:txXfrm>
    </dsp:sp>
    <dsp:sp modelId="{9BF1B46A-415F-4CD9-BFC5-BA78C37FE12F}">
      <dsp:nvSpPr>
        <dsp:cNvPr id="0" name=""/>
        <dsp:cNvSpPr/>
      </dsp:nvSpPr>
      <dsp:spPr>
        <a:xfrm rot="2160000">
          <a:off x="4305880" y="848443"/>
          <a:ext cx="256377" cy="3650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IQ" sz="1600" kern="1200"/>
        </a:p>
      </dsp:txBody>
      <dsp:txXfrm>
        <a:off x="4313225" y="898840"/>
        <a:ext cx="179464" cy="219005"/>
      </dsp:txXfrm>
    </dsp:sp>
    <dsp:sp modelId="{1BBE3F2A-9419-433D-9C23-9A4ACEE2F871}">
      <dsp:nvSpPr>
        <dsp:cNvPr id="0" name=""/>
        <dsp:cNvSpPr/>
      </dsp:nvSpPr>
      <dsp:spPr>
        <a:xfrm>
          <a:off x="4532339" y="954471"/>
          <a:ext cx="1081502" cy="1081502"/>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IQ" sz="2200" b="1" kern="1200" dirty="0" smtClean="0"/>
            <a:t>التعاطي المنتظم</a:t>
          </a:r>
          <a:endParaRPr lang="ar-IQ" sz="2200" b="1" kern="1200" dirty="0"/>
        </a:p>
      </dsp:txBody>
      <dsp:txXfrm>
        <a:off x="4690721" y="1112853"/>
        <a:ext cx="764738" cy="764738"/>
      </dsp:txXfrm>
    </dsp:sp>
    <dsp:sp modelId="{FC326EF9-D04E-4548-B8DA-9D12183B601D}">
      <dsp:nvSpPr>
        <dsp:cNvPr id="0" name=""/>
        <dsp:cNvSpPr/>
      </dsp:nvSpPr>
      <dsp:spPr>
        <a:xfrm rot="6480000">
          <a:off x="4681548" y="2076540"/>
          <a:ext cx="286722" cy="3650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IQ" sz="1600" kern="1200"/>
        </a:p>
      </dsp:txBody>
      <dsp:txXfrm rot="10800000">
        <a:off x="4737847" y="2108637"/>
        <a:ext cx="200705" cy="219005"/>
      </dsp:txXfrm>
    </dsp:sp>
    <dsp:sp modelId="{5A9DCCE5-3B5F-44B6-88B3-68ECED875079}">
      <dsp:nvSpPr>
        <dsp:cNvPr id="0" name=""/>
        <dsp:cNvSpPr/>
      </dsp:nvSpPr>
      <dsp:spPr>
        <a:xfrm>
          <a:off x="4030962" y="2497549"/>
          <a:ext cx="1081502" cy="1081502"/>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IQ" sz="2200" b="1" kern="1200" dirty="0" smtClean="0"/>
            <a:t>التعاطي الخطر</a:t>
          </a:r>
          <a:endParaRPr lang="ar-IQ" sz="2200" b="1" kern="1200" dirty="0"/>
        </a:p>
      </dsp:txBody>
      <dsp:txXfrm>
        <a:off x="4189344" y="2655931"/>
        <a:ext cx="764738" cy="764738"/>
      </dsp:txXfrm>
    </dsp:sp>
    <dsp:sp modelId="{EF4945C6-091D-4911-971A-B7EF317264CD}">
      <dsp:nvSpPr>
        <dsp:cNvPr id="0" name=""/>
        <dsp:cNvSpPr/>
      </dsp:nvSpPr>
      <dsp:spPr>
        <a:xfrm rot="10800000">
          <a:off x="3625223" y="2855797"/>
          <a:ext cx="286722" cy="3650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IQ" sz="1600" kern="1200"/>
        </a:p>
      </dsp:txBody>
      <dsp:txXfrm rot="10800000">
        <a:off x="3711240" y="2928798"/>
        <a:ext cx="200705" cy="219005"/>
      </dsp:txXfrm>
    </dsp:sp>
    <dsp:sp modelId="{F5ED4239-DD4D-4EED-8395-440A74D70B5F}">
      <dsp:nvSpPr>
        <dsp:cNvPr id="0" name=""/>
        <dsp:cNvSpPr/>
      </dsp:nvSpPr>
      <dsp:spPr>
        <a:xfrm>
          <a:off x="2408474" y="2497549"/>
          <a:ext cx="1081502" cy="1081502"/>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IQ" sz="2200" b="1" kern="1200" dirty="0" smtClean="0"/>
            <a:t>الاعتماد</a:t>
          </a:r>
          <a:endParaRPr lang="ar-IQ" sz="2200" b="1" kern="1200" dirty="0"/>
        </a:p>
      </dsp:txBody>
      <dsp:txXfrm>
        <a:off x="2566856" y="2655931"/>
        <a:ext cx="764738" cy="764738"/>
      </dsp:txXfrm>
    </dsp:sp>
    <dsp:sp modelId="{85282979-5DB9-42D2-AE13-063235F526E9}">
      <dsp:nvSpPr>
        <dsp:cNvPr id="0" name=""/>
        <dsp:cNvSpPr/>
      </dsp:nvSpPr>
      <dsp:spPr>
        <a:xfrm rot="15120000">
          <a:off x="2557684" y="2091975"/>
          <a:ext cx="286722" cy="3650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IQ" sz="1600" kern="1200"/>
        </a:p>
      </dsp:txBody>
      <dsp:txXfrm rot="10800000">
        <a:off x="2613983" y="2205880"/>
        <a:ext cx="200705" cy="219005"/>
      </dsp:txXfrm>
    </dsp:sp>
    <dsp:sp modelId="{1FF050B2-20D1-45E3-96EC-5992E4E8A666}">
      <dsp:nvSpPr>
        <dsp:cNvPr id="0" name=""/>
        <dsp:cNvSpPr/>
      </dsp:nvSpPr>
      <dsp:spPr>
        <a:xfrm>
          <a:off x="1907098" y="954471"/>
          <a:ext cx="1081502" cy="1081502"/>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IQ" sz="2200" b="1" kern="1200" dirty="0" smtClean="0"/>
            <a:t>الازمة والعلاج </a:t>
          </a:r>
          <a:endParaRPr lang="ar-IQ" sz="2200" b="1" kern="1200" dirty="0"/>
        </a:p>
      </dsp:txBody>
      <dsp:txXfrm>
        <a:off x="2065480" y="1112853"/>
        <a:ext cx="764738" cy="764738"/>
      </dsp:txXfrm>
    </dsp:sp>
    <dsp:sp modelId="{98110DCE-B7B6-48AD-AF59-9BE2FB84E87D}">
      <dsp:nvSpPr>
        <dsp:cNvPr id="0" name=""/>
        <dsp:cNvSpPr/>
      </dsp:nvSpPr>
      <dsp:spPr>
        <a:xfrm rot="19440000">
          <a:off x="2967735" y="928704"/>
          <a:ext cx="256377" cy="3650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IQ" sz="1600" kern="1200"/>
        </a:p>
      </dsp:txBody>
      <dsp:txXfrm>
        <a:off x="2975080" y="1024309"/>
        <a:ext cx="179464" cy="219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18BA3-97C6-4F2F-826C-5A6DFF10EBB8}">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CA922-125E-47BA-8C17-D12DF27403E7}">
      <dsp:nvSpPr>
        <dsp:cNvPr id="0" name=""/>
        <dsp:cNvSpPr/>
      </dsp:nvSpPr>
      <dsp:spPr>
        <a:xfrm>
          <a:off x="2114847" y="1515"/>
          <a:ext cx="1866304" cy="93315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t>مراحل علاج الادمان</a:t>
          </a:r>
          <a:endParaRPr lang="ar-IQ" sz="2800" b="1" kern="1200" dirty="0"/>
        </a:p>
      </dsp:txBody>
      <dsp:txXfrm>
        <a:off x="2160400" y="47068"/>
        <a:ext cx="1775198" cy="842046"/>
      </dsp:txXfrm>
    </dsp:sp>
    <dsp:sp modelId="{2F0FD1D9-02D6-43A2-9119-0DB085DBA58F}">
      <dsp:nvSpPr>
        <dsp:cNvPr id="0" name=""/>
        <dsp:cNvSpPr/>
      </dsp:nvSpPr>
      <dsp:spPr>
        <a:xfrm>
          <a:off x="3759238" y="1196235"/>
          <a:ext cx="1866304" cy="93315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smtClean="0"/>
            <a:t> </a:t>
          </a:r>
          <a:r>
            <a:rPr lang="ar-IQ" sz="2000" b="1" kern="1200" dirty="0" smtClean="0"/>
            <a:t>مرحلة التقييم الشامل والفحص الاولي</a:t>
          </a:r>
          <a:endParaRPr lang="ar-IQ" sz="2000" kern="1200" dirty="0"/>
        </a:p>
      </dsp:txBody>
      <dsp:txXfrm>
        <a:off x="3804791" y="1241788"/>
        <a:ext cx="1775198" cy="842046"/>
      </dsp:txXfrm>
    </dsp:sp>
    <dsp:sp modelId="{D5C92333-139D-4650-AD15-33C234C91327}">
      <dsp:nvSpPr>
        <dsp:cNvPr id="0" name=""/>
        <dsp:cNvSpPr/>
      </dsp:nvSpPr>
      <dsp:spPr>
        <a:xfrm>
          <a:off x="3480043" y="2608060"/>
          <a:ext cx="1866304" cy="93315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smtClean="0"/>
            <a:t> </a:t>
          </a:r>
          <a:r>
            <a:rPr lang="ar-IQ" sz="2800" b="1" kern="1200" dirty="0" smtClean="0"/>
            <a:t>مرحلة طرد السموم</a:t>
          </a:r>
          <a:endParaRPr lang="ar-IQ" sz="2800" kern="1200" dirty="0"/>
        </a:p>
      </dsp:txBody>
      <dsp:txXfrm>
        <a:off x="3525596" y="2653613"/>
        <a:ext cx="1775198" cy="842046"/>
      </dsp:txXfrm>
    </dsp:sp>
    <dsp:sp modelId="{B4C37D75-DD07-48EF-963E-A2E6D4A7854F}">
      <dsp:nvSpPr>
        <dsp:cNvPr id="0" name=""/>
        <dsp:cNvSpPr/>
      </dsp:nvSpPr>
      <dsp:spPr>
        <a:xfrm>
          <a:off x="743735" y="2680074"/>
          <a:ext cx="1866304" cy="93315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smtClean="0"/>
            <a:t>مرحلة التأهيل والعلاج النفسي</a:t>
          </a:r>
          <a:endParaRPr lang="ar-IQ" sz="2400" b="1" kern="1200" dirty="0"/>
        </a:p>
      </dsp:txBody>
      <dsp:txXfrm>
        <a:off x="789288" y="2725627"/>
        <a:ext cx="1775198" cy="842046"/>
      </dsp:txXfrm>
    </dsp:sp>
    <dsp:sp modelId="{F019A884-F291-4D9E-9167-BB1FFDDBEC26}">
      <dsp:nvSpPr>
        <dsp:cNvPr id="0" name=""/>
        <dsp:cNvSpPr/>
      </dsp:nvSpPr>
      <dsp:spPr>
        <a:xfrm>
          <a:off x="470456" y="1196235"/>
          <a:ext cx="1866304" cy="93315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smtClean="0"/>
            <a:t>مرحلة المتابعة بعد التعافي</a:t>
          </a:r>
          <a:endParaRPr lang="ar-IQ" sz="2400" b="1" kern="1200" dirty="0"/>
        </a:p>
      </dsp:txBody>
      <dsp:txXfrm>
        <a:off x="516009" y="1241788"/>
        <a:ext cx="1775198" cy="842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29BD8-3AA9-4344-985C-122AE8140B9E}">
      <dsp:nvSpPr>
        <dsp:cNvPr id="0" name=""/>
        <dsp:cNvSpPr/>
      </dsp:nvSpPr>
      <dsp:spPr>
        <a:xfrm>
          <a:off x="916483" y="1984"/>
          <a:ext cx="2030015" cy="121800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IQ" sz="3200" b="1" kern="1200" dirty="0" smtClean="0">
              <a:solidFill>
                <a:schemeClr val="tx1"/>
              </a:solidFill>
            </a:rPr>
            <a:t>الشعور </a:t>
          </a:r>
          <a:r>
            <a:rPr lang="ar-IQ" sz="3200" b="1" kern="1200" dirty="0" err="1" smtClean="0">
              <a:solidFill>
                <a:schemeClr val="tx1"/>
              </a:solidFill>
            </a:rPr>
            <a:t>بالاحباط</a:t>
          </a:r>
          <a:endParaRPr lang="ar-IQ" sz="3200" b="1" kern="1200" dirty="0">
            <a:solidFill>
              <a:schemeClr val="tx1"/>
            </a:solidFill>
          </a:endParaRPr>
        </a:p>
      </dsp:txBody>
      <dsp:txXfrm>
        <a:off x="916483" y="1984"/>
        <a:ext cx="2030015" cy="1218009"/>
      </dsp:txXfrm>
    </dsp:sp>
    <dsp:sp modelId="{19B1CDC7-DED8-401A-B9D5-1701D7AAD0EC}">
      <dsp:nvSpPr>
        <dsp:cNvPr id="0" name=""/>
        <dsp:cNvSpPr/>
      </dsp:nvSpPr>
      <dsp:spPr>
        <a:xfrm>
          <a:off x="3149500" y="1984"/>
          <a:ext cx="2030015" cy="121800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IQ" sz="4000" b="1" kern="1200" dirty="0" smtClean="0">
              <a:solidFill>
                <a:schemeClr val="tx1"/>
              </a:solidFill>
            </a:rPr>
            <a:t>الشعور بالعار</a:t>
          </a:r>
          <a:endParaRPr lang="ar-IQ" sz="4000" b="1" kern="1200" dirty="0">
            <a:solidFill>
              <a:schemeClr val="tx1"/>
            </a:solidFill>
          </a:endParaRPr>
        </a:p>
      </dsp:txBody>
      <dsp:txXfrm>
        <a:off x="3149500" y="1984"/>
        <a:ext cx="2030015" cy="1218009"/>
      </dsp:txXfrm>
    </dsp:sp>
    <dsp:sp modelId="{B48C1637-F021-417E-913C-1F2865CF4854}">
      <dsp:nvSpPr>
        <dsp:cNvPr id="0" name=""/>
        <dsp:cNvSpPr/>
      </dsp:nvSpPr>
      <dsp:spPr>
        <a:xfrm>
          <a:off x="916483" y="1422995"/>
          <a:ext cx="2030015" cy="121800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IQ" sz="3200" b="1" kern="1200" dirty="0" smtClean="0">
              <a:solidFill>
                <a:schemeClr val="tx1"/>
              </a:solidFill>
            </a:rPr>
            <a:t>الشعور بالغضب والتوتر</a:t>
          </a:r>
          <a:endParaRPr lang="ar-IQ" sz="3200" b="1" kern="1200" dirty="0">
            <a:solidFill>
              <a:schemeClr val="tx1"/>
            </a:solidFill>
          </a:endParaRPr>
        </a:p>
      </dsp:txBody>
      <dsp:txXfrm>
        <a:off x="916483" y="1422995"/>
        <a:ext cx="2030015" cy="1218009"/>
      </dsp:txXfrm>
    </dsp:sp>
    <dsp:sp modelId="{D8B32620-E79E-4366-85C8-37FD6B0B8B09}">
      <dsp:nvSpPr>
        <dsp:cNvPr id="0" name=""/>
        <dsp:cNvSpPr/>
      </dsp:nvSpPr>
      <dsp:spPr>
        <a:xfrm>
          <a:off x="3149500" y="1422995"/>
          <a:ext cx="2030015" cy="121800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IQ" sz="3600" b="1" kern="1200" dirty="0" smtClean="0">
              <a:solidFill>
                <a:schemeClr val="tx1"/>
              </a:solidFill>
            </a:rPr>
            <a:t>الشعور باليأس</a:t>
          </a:r>
          <a:endParaRPr lang="ar-IQ" sz="3600" b="1" kern="1200" dirty="0">
            <a:solidFill>
              <a:schemeClr val="tx1"/>
            </a:solidFill>
          </a:endParaRPr>
        </a:p>
      </dsp:txBody>
      <dsp:txXfrm>
        <a:off x="3149500" y="1422995"/>
        <a:ext cx="2030015" cy="1218009"/>
      </dsp:txXfrm>
    </dsp:sp>
    <dsp:sp modelId="{B80F1B59-17CC-41EE-845F-65912CCAD832}">
      <dsp:nvSpPr>
        <dsp:cNvPr id="0" name=""/>
        <dsp:cNvSpPr/>
      </dsp:nvSpPr>
      <dsp:spPr>
        <a:xfrm>
          <a:off x="901542" y="2752083"/>
          <a:ext cx="2030015" cy="121800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عدم احترام الذات</a:t>
          </a:r>
          <a:endParaRPr lang="ar-IQ" sz="2800" b="1" kern="1200" dirty="0">
            <a:solidFill>
              <a:schemeClr val="tx1"/>
            </a:solidFill>
          </a:endParaRPr>
        </a:p>
      </dsp:txBody>
      <dsp:txXfrm>
        <a:off x="901542" y="2752083"/>
        <a:ext cx="2030015" cy="1218009"/>
      </dsp:txXfrm>
    </dsp:sp>
    <dsp:sp modelId="{850BB17D-DF13-42FA-A099-9F3C32A117B7}">
      <dsp:nvSpPr>
        <dsp:cNvPr id="0" name=""/>
        <dsp:cNvSpPr/>
      </dsp:nvSpPr>
      <dsp:spPr>
        <a:xfrm>
          <a:off x="3205793" y="2824091"/>
          <a:ext cx="2002448" cy="121800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IQ" sz="2500" b="1" kern="1200" dirty="0" smtClean="0"/>
            <a:t>الشعور بالذنب الاستسلام لمشاعر الموت</a:t>
          </a:r>
          <a:endParaRPr lang="ar-IQ" sz="2500" b="1" kern="1200" dirty="0"/>
        </a:p>
      </dsp:txBody>
      <dsp:txXfrm>
        <a:off x="3205793" y="2824091"/>
        <a:ext cx="2002448" cy="1218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AA266-F8AB-446B-9E65-6FCF3711991B}">
      <dsp:nvSpPr>
        <dsp:cNvPr id="0" name=""/>
        <dsp:cNvSpPr/>
      </dsp:nvSpPr>
      <dsp:spPr>
        <a:xfrm>
          <a:off x="1024557" y="1994"/>
          <a:ext cx="1950109" cy="1170065"/>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IQ" sz="4500" kern="1200" dirty="0" smtClean="0">
              <a:solidFill>
                <a:schemeClr val="tx1"/>
              </a:solidFill>
            </a:rPr>
            <a:t>بريطانيا</a:t>
          </a:r>
          <a:endParaRPr lang="ar-IQ" sz="4500" kern="1200" dirty="0">
            <a:solidFill>
              <a:schemeClr val="tx1"/>
            </a:solidFill>
          </a:endParaRPr>
        </a:p>
      </dsp:txBody>
      <dsp:txXfrm>
        <a:off x="1024557" y="1994"/>
        <a:ext cx="1950109" cy="1170065"/>
      </dsp:txXfrm>
    </dsp:sp>
    <dsp:sp modelId="{3E904F00-BE50-4DF6-A5D8-D3645B3264DD}">
      <dsp:nvSpPr>
        <dsp:cNvPr id="0" name=""/>
        <dsp:cNvSpPr/>
      </dsp:nvSpPr>
      <dsp:spPr>
        <a:xfrm>
          <a:off x="3169677" y="1994"/>
          <a:ext cx="1950109" cy="1170065"/>
        </a:xfrm>
        <a:prstGeom prst="rect">
          <a:avLst/>
        </a:prstGeom>
        <a:solidFill>
          <a:schemeClr val="accent4">
            <a:shade val="50000"/>
            <a:hueOff val="117196"/>
            <a:satOff val="-7140"/>
            <a:lumOff val="180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IQ" sz="4500" kern="1200" dirty="0" smtClean="0">
              <a:solidFill>
                <a:schemeClr val="tx1"/>
              </a:solidFill>
            </a:rPr>
            <a:t>فرنسا</a:t>
          </a:r>
          <a:endParaRPr lang="ar-IQ" sz="4500" kern="1200" dirty="0">
            <a:solidFill>
              <a:schemeClr val="tx1"/>
            </a:solidFill>
          </a:endParaRPr>
        </a:p>
      </dsp:txBody>
      <dsp:txXfrm>
        <a:off x="3169677" y="1994"/>
        <a:ext cx="1950109" cy="1170065"/>
      </dsp:txXfrm>
    </dsp:sp>
    <dsp:sp modelId="{642A1CFF-2B7B-45EB-A9A5-187EA2B2824F}">
      <dsp:nvSpPr>
        <dsp:cNvPr id="0" name=""/>
        <dsp:cNvSpPr/>
      </dsp:nvSpPr>
      <dsp:spPr>
        <a:xfrm>
          <a:off x="1024557" y="1367071"/>
          <a:ext cx="1950109" cy="1170065"/>
        </a:xfrm>
        <a:prstGeom prst="rect">
          <a:avLst/>
        </a:prstGeom>
        <a:solidFill>
          <a:schemeClr val="accent4">
            <a:shade val="50000"/>
            <a:hueOff val="234392"/>
            <a:satOff val="-14280"/>
            <a:lumOff val="360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IQ" sz="4500" kern="1200" dirty="0" smtClean="0">
              <a:solidFill>
                <a:schemeClr val="tx1"/>
              </a:solidFill>
            </a:rPr>
            <a:t>الامارات</a:t>
          </a:r>
          <a:endParaRPr lang="ar-IQ" sz="4500" kern="1200" dirty="0">
            <a:solidFill>
              <a:schemeClr val="tx1"/>
            </a:solidFill>
          </a:endParaRPr>
        </a:p>
      </dsp:txBody>
      <dsp:txXfrm>
        <a:off x="1024557" y="1367071"/>
        <a:ext cx="1950109" cy="1170065"/>
      </dsp:txXfrm>
    </dsp:sp>
    <dsp:sp modelId="{51278969-4435-4E18-9C26-EF1B2A46F255}">
      <dsp:nvSpPr>
        <dsp:cNvPr id="0" name=""/>
        <dsp:cNvSpPr/>
      </dsp:nvSpPr>
      <dsp:spPr>
        <a:xfrm>
          <a:off x="3169677" y="1367071"/>
          <a:ext cx="1950109" cy="1170065"/>
        </a:xfrm>
        <a:prstGeom prst="rect">
          <a:avLst/>
        </a:prstGeom>
        <a:solidFill>
          <a:schemeClr val="accent4">
            <a:shade val="50000"/>
            <a:hueOff val="234392"/>
            <a:satOff val="-14280"/>
            <a:lumOff val="360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IQ" sz="4500" kern="1200" dirty="0" smtClean="0">
              <a:solidFill>
                <a:schemeClr val="tx1"/>
              </a:solidFill>
            </a:rPr>
            <a:t>مصر</a:t>
          </a:r>
          <a:endParaRPr lang="ar-IQ" sz="4500" kern="1200" dirty="0">
            <a:solidFill>
              <a:schemeClr val="tx1"/>
            </a:solidFill>
          </a:endParaRPr>
        </a:p>
      </dsp:txBody>
      <dsp:txXfrm>
        <a:off x="3169677" y="1367071"/>
        <a:ext cx="1950109" cy="1170065"/>
      </dsp:txXfrm>
    </dsp:sp>
    <dsp:sp modelId="{3FAEA89A-5DAE-4FEA-9DDF-DAB620C355F0}">
      <dsp:nvSpPr>
        <dsp:cNvPr id="0" name=""/>
        <dsp:cNvSpPr/>
      </dsp:nvSpPr>
      <dsp:spPr>
        <a:xfrm>
          <a:off x="2097117" y="2732147"/>
          <a:ext cx="1950109" cy="1170065"/>
        </a:xfrm>
        <a:prstGeom prst="rect">
          <a:avLst/>
        </a:prstGeom>
        <a:solidFill>
          <a:schemeClr val="accent4">
            <a:shade val="50000"/>
            <a:hueOff val="117196"/>
            <a:satOff val="-7140"/>
            <a:lumOff val="180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IQ" sz="4500" kern="1200" dirty="0" smtClean="0">
              <a:solidFill>
                <a:schemeClr val="tx1"/>
              </a:solidFill>
            </a:rPr>
            <a:t>العراق</a:t>
          </a:r>
          <a:endParaRPr lang="ar-IQ" sz="4500" kern="1200" dirty="0">
            <a:solidFill>
              <a:schemeClr val="tx1"/>
            </a:solidFill>
          </a:endParaRPr>
        </a:p>
      </dsp:txBody>
      <dsp:txXfrm>
        <a:off x="2097117" y="2732147"/>
        <a:ext cx="1950109" cy="117006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02/09/1445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02/09/1445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02/09/1445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02/09/1445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02/09/1445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02/09/1445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02/09/1445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02/09/1445</a:t>
            </a:fld>
            <a:endParaRPr lang="ar-S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ar-SA" smtClean="0"/>
              <a:t>انقر فوق الأيقونة لإضافة صورة</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02/09/1445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B8ABB09-4A1D-463E-8065-109CC2B7EFAA}" type="datetimeFigureOut">
              <a:rPr lang="ar-SA" smtClean="0"/>
              <a:t>02/09/1445</a:t>
            </a:fld>
            <a:endParaRPr lang="ar-S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S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2708920"/>
            <a:ext cx="9144000" cy="1296144"/>
          </a:xfrm>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15000"/>
              </a:lnSpc>
              <a:spcBef>
                <a:spcPts val="0"/>
              </a:spcBef>
              <a:spcAft>
                <a:spcPts val="1000"/>
              </a:spcAft>
            </a:pPr>
            <a:r>
              <a:rPr lang="ar-IQ" dirty="0" smtClean="0">
                <a:ea typeface="Calibri"/>
                <a:cs typeface="PT Bold Heading"/>
              </a:rPr>
              <a:t>لا للمخدرات كن واعياً</a:t>
            </a:r>
            <a:r>
              <a:rPr lang="ar-IQ" sz="2000" dirty="0">
                <a:ea typeface="Calibri"/>
                <a:cs typeface="PT Bold Heading"/>
              </a:rPr>
              <a:t/>
            </a:r>
            <a:br>
              <a:rPr lang="ar-IQ" sz="2000" dirty="0">
                <a:ea typeface="Calibri"/>
                <a:cs typeface="PT Bold Heading"/>
              </a:rPr>
            </a:br>
            <a:r>
              <a:rPr lang="ar-IQ" sz="1900" b="1" cap="none" dirty="0">
                <a:solidFill>
                  <a:prstClr val="black"/>
                </a:solidFill>
                <a:latin typeface="Arial" pitchFamily="34" charset="0"/>
              </a:rPr>
              <a:t>في تمام الساعة العاشرة صباحاً على قاعة المرحوم الاستاذ الدكتور عبد العزيز </a:t>
            </a:r>
            <a:r>
              <a:rPr lang="ar-IQ" sz="1900" b="1" cap="none" dirty="0" smtClean="0">
                <a:solidFill>
                  <a:prstClr val="black"/>
                </a:solidFill>
                <a:latin typeface="Arial" pitchFamily="34" charset="0"/>
              </a:rPr>
              <a:t>البسام </a:t>
            </a:r>
            <a:br>
              <a:rPr lang="ar-IQ" sz="1900" b="1" cap="none" dirty="0" smtClean="0">
                <a:solidFill>
                  <a:prstClr val="black"/>
                </a:solidFill>
                <a:latin typeface="Arial" pitchFamily="34" charset="0"/>
              </a:rPr>
            </a:br>
            <a:r>
              <a:rPr lang="ar-IQ" sz="1900" b="1" cap="none" dirty="0" smtClean="0">
                <a:solidFill>
                  <a:prstClr val="black"/>
                </a:solidFill>
                <a:latin typeface="Arial" pitchFamily="34" charset="0"/>
              </a:rPr>
              <a:t>يوم الاحد الموافق 10 – 12 / 3 / 2024</a:t>
            </a:r>
            <a:endParaRPr lang="en-US" sz="2000" dirty="0">
              <a:ea typeface="Calibri"/>
              <a:cs typeface="Arial"/>
            </a:endParaRPr>
          </a:p>
        </p:txBody>
      </p:sp>
      <p:pic>
        <p:nvPicPr>
          <p:cNvPr id="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5144"/>
            <a:ext cx="9144000" cy="214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116632"/>
            <a:ext cx="1584325"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mmmm\Desktop\٢٠٢١٠٣٢١_١٩٢٢٣٦.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3597" y="116632"/>
            <a:ext cx="16002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mmmm\Desktop\6088b1b11fc3791682ca5940b978a4cb[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116632"/>
            <a:ext cx="1728192" cy="1435100"/>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9"/>
          <p:cNvSpPr/>
          <p:nvPr/>
        </p:nvSpPr>
        <p:spPr>
          <a:xfrm>
            <a:off x="0" y="1551732"/>
            <a:ext cx="9144000" cy="11571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 lvl="0" algn="ctr" rtl="0">
              <a:spcBef>
                <a:spcPct val="20000"/>
              </a:spcBef>
              <a:spcAft>
                <a:spcPts val="300"/>
              </a:spcAft>
              <a:buClr>
                <a:srgbClr val="F14124">
                  <a:lumMod val="75000"/>
                </a:srgbClr>
              </a:buClr>
              <a:buSzPct val="130000"/>
            </a:pPr>
            <a:endParaRPr lang="ar-IQ" sz="1900" dirty="0" smtClean="0">
              <a:solidFill>
                <a:prstClr val="black"/>
              </a:solidFill>
              <a:latin typeface="Trebuchet MS"/>
            </a:endParaRPr>
          </a:p>
          <a:p>
            <a:pPr marL="45720" lvl="0" algn="ctr" rtl="0">
              <a:spcBef>
                <a:spcPct val="20000"/>
              </a:spcBef>
              <a:spcAft>
                <a:spcPts val="300"/>
              </a:spcAft>
              <a:buClr>
                <a:srgbClr val="F14124">
                  <a:lumMod val="75000"/>
                </a:srgbClr>
              </a:buClr>
              <a:buSzPct val="130000"/>
            </a:pPr>
            <a:r>
              <a:rPr lang="ar-IQ" sz="2000" b="1" dirty="0" smtClean="0">
                <a:solidFill>
                  <a:prstClr val="black"/>
                </a:solidFill>
                <a:latin typeface="Trebuchet MS"/>
              </a:rPr>
              <a:t>برعاية الاستاذ </a:t>
            </a:r>
            <a:r>
              <a:rPr lang="ar-IQ" sz="2000" b="1" dirty="0">
                <a:solidFill>
                  <a:prstClr val="black"/>
                </a:solidFill>
                <a:latin typeface="Trebuchet MS"/>
              </a:rPr>
              <a:t>الدكتور علاوي سادر المحترم / عميد كلية التربية أبن رشد للعلوم </a:t>
            </a:r>
            <a:r>
              <a:rPr lang="ar-IQ" sz="2000" b="1" dirty="0" smtClean="0">
                <a:solidFill>
                  <a:prstClr val="black"/>
                </a:solidFill>
                <a:latin typeface="Trebuchet MS"/>
              </a:rPr>
              <a:t>الانسانية</a:t>
            </a:r>
            <a:endParaRPr lang="ar-IQ" sz="2000" b="1" dirty="0">
              <a:solidFill>
                <a:prstClr val="black"/>
              </a:solidFill>
              <a:latin typeface="Trebuchet MS"/>
            </a:endParaRPr>
          </a:p>
          <a:p>
            <a:pPr marL="45720" lvl="0" algn="ctr" rtl="0">
              <a:spcBef>
                <a:spcPct val="20000"/>
              </a:spcBef>
              <a:spcAft>
                <a:spcPts val="300"/>
              </a:spcAft>
              <a:buClr>
                <a:srgbClr val="F14124">
                  <a:lumMod val="75000"/>
                </a:srgbClr>
              </a:buClr>
              <a:buSzPct val="130000"/>
            </a:pPr>
            <a:r>
              <a:rPr lang="ar-IQ" sz="2000" b="1" dirty="0" smtClean="0">
                <a:solidFill>
                  <a:prstClr val="black"/>
                </a:solidFill>
                <a:latin typeface="Arial" pitchFamily="34" charset="0"/>
              </a:rPr>
              <a:t> </a:t>
            </a:r>
            <a:r>
              <a:rPr lang="ar-IQ" sz="2000" b="1" dirty="0">
                <a:solidFill>
                  <a:prstClr val="black"/>
                </a:solidFill>
                <a:latin typeface="Arial" pitchFamily="34" charset="0"/>
              </a:rPr>
              <a:t>يقيم قسم العلوم التربوية </a:t>
            </a:r>
            <a:r>
              <a:rPr lang="ar-IQ" sz="2000" b="1" dirty="0" smtClean="0">
                <a:solidFill>
                  <a:prstClr val="black"/>
                </a:solidFill>
                <a:latin typeface="Arial" pitchFamily="34" charset="0"/>
              </a:rPr>
              <a:t>والنفسية بالتعاون مع وحدة التعليم المستمر الدورة التدريبية الموسومة </a:t>
            </a:r>
            <a:r>
              <a:rPr lang="ar-IQ" sz="1900" b="1" dirty="0" smtClean="0">
                <a:solidFill>
                  <a:prstClr val="black"/>
                </a:solidFill>
                <a:latin typeface="Arial" pitchFamily="34" charset="0"/>
              </a:rPr>
              <a:t>: </a:t>
            </a:r>
            <a:endParaRPr lang="ar-IQ" sz="1900" b="1" dirty="0">
              <a:solidFill>
                <a:prstClr val="black"/>
              </a:solidFill>
              <a:latin typeface="Arial" pitchFamily="34" charset="0"/>
            </a:endParaRPr>
          </a:p>
        </p:txBody>
      </p:sp>
      <p:sp>
        <p:nvSpPr>
          <p:cNvPr id="13" name="مستطيل 12"/>
          <p:cNvSpPr/>
          <p:nvPr/>
        </p:nvSpPr>
        <p:spPr>
          <a:xfrm>
            <a:off x="0" y="4005064"/>
            <a:ext cx="9144000"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2000" b="1" dirty="0" smtClean="0"/>
              <a:t>     يحاضرها </a:t>
            </a:r>
          </a:p>
          <a:p>
            <a:pPr algn="ctr"/>
            <a:r>
              <a:rPr lang="ar-IQ" sz="1600" b="1" dirty="0" smtClean="0"/>
              <a:t> العميد الحقوقي محمد عدنان عبد الله                </a:t>
            </a:r>
            <a:r>
              <a:rPr lang="ar-IQ" sz="1600" b="1" dirty="0" err="1" smtClean="0"/>
              <a:t>أ.د</a:t>
            </a:r>
            <a:r>
              <a:rPr lang="ar-IQ" sz="1600" b="1" dirty="0" smtClean="0"/>
              <a:t>. نهلة نجم الدين مختار احمد             </a:t>
            </a:r>
            <a:r>
              <a:rPr lang="ar-IQ" sz="1600" b="1" dirty="0" err="1" smtClean="0"/>
              <a:t>أ.د</a:t>
            </a:r>
            <a:r>
              <a:rPr lang="ar-IQ" sz="1600" b="1" dirty="0" smtClean="0"/>
              <a:t>. انتصار هاشم مهدي        </a:t>
            </a:r>
            <a:endParaRPr lang="ar-IQ" sz="1600" b="1" dirty="0"/>
          </a:p>
          <a:p>
            <a:pPr algn="ctr"/>
            <a:r>
              <a:rPr lang="ar-IQ" sz="1600" b="1" dirty="0" err="1" smtClean="0"/>
              <a:t>أ.د</a:t>
            </a:r>
            <a:r>
              <a:rPr lang="ar-IQ" sz="1600" b="1" dirty="0" smtClean="0"/>
              <a:t>. شيماء عبد العزيز عبد الحميد            أ. </a:t>
            </a:r>
            <a:r>
              <a:rPr lang="ar-IQ" sz="1600" b="1" dirty="0" err="1" smtClean="0"/>
              <a:t>د.ايمان</a:t>
            </a:r>
            <a:r>
              <a:rPr lang="ar-IQ" sz="1600" b="1" dirty="0" smtClean="0"/>
              <a:t> حسن جعدان        </a:t>
            </a:r>
            <a:r>
              <a:rPr lang="ar-IQ" sz="1600" b="1" dirty="0" err="1" smtClean="0"/>
              <a:t>أ.د</a:t>
            </a:r>
            <a:r>
              <a:rPr lang="ar-IQ" sz="1600" b="1" dirty="0" smtClean="0"/>
              <a:t>. صبا حامد حسين        </a:t>
            </a:r>
            <a:r>
              <a:rPr lang="ar-IQ" sz="1600" b="1" dirty="0" err="1" smtClean="0"/>
              <a:t>أ.د</a:t>
            </a:r>
            <a:r>
              <a:rPr lang="ar-IQ" sz="1600" b="1" dirty="0" smtClean="0"/>
              <a:t>. غادة علي هادي</a:t>
            </a:r>
          </a:p>
          <a:p>
            <a:pPr algn="ctr"/>
            <a:r>
              <a:rPr lang="ar-IQ" sz="1600" b="1" dirty="0" smtClean="0"/>
              <a:t>  </a:t>
            </a:r>
            <a:r>
              <a:rPr lang="ar-IQ" sz="1600" b="1" dirty="0" err="1" smtClean="0"/>
              <a:t>أ.د</a:t>
            </a:r>
            <a:r>
              <a:rPr lang="ar-IQ" sz="1600" b="1" dirty="0" smtClean="0"/>
              <a:t>. منال محمد ابراهيم            </a:t>
            </a:r>
            <a:r>
              <a:rPr lang="ar-IQ" sz="1600" b="1" dirty="0" err="1" smtClean="0"/>
              <a:t>أ.م.د</a:t>
            </a:r>
            <a:r>
              <a:rPr lang="ar-IQ" sz="1600" b="1" dirty="0" smtClean="0"/>
              <a:t>. زيان يحيى بلال        م. مترجم الاء محمد حسين</a:t>
            </a:r>
            <a:endParaRPr lang="en-US" sz="1600" b="1" dirty="0"/>
          </a:p>
        </p:txBody>
      </p:sp>
    </p:spTree>
    <p:extLst>
      <p:ext uri="{BB962C8B-B14F-4D97-AF65-F5344CB8AC3E}">
        <p14:creationId xmlns:p14="http://schemas.microsoft.com/office/powerpoint/2010/main" val="164495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404664"/>
            <a:ext cx="7637472" cy="4680520"/>
          </a:xfrm>
        </p:spPr>
        <p:style>
          <a:lnRef idx="1">
            <a:schemeClr val="accent4"/>
          </a:lnRef>
          <a:fillRef idx="2">
            <a:schemeClr val="accent4"/>
          </a:fillRef>
          <a:effectRef idx="1">
            <a:schemeClr val="accent4"/>
          </a:effectRef>
          <a:fontRef idx="minor">
            <a:schemeClr val="dk1"/>
          </a:fontRef>
        </p:style>
        <p:txBody>
          <a:bodyPr>
            <a:normAutofit/>
          </a:bodyPr>
          <a:lstStyle/>
          <a:p>
            <a:pPr marL="457200" marR="0" algn="r">
              <a:lnSpc>
                <a:spcPct val="115000"/>
              </a:lnSpc>
              <a:spcBef>
                <a:spcPts val="0"/>
              </a:spcBef>
              <a:spcAft>
                <a:spcPts val="0"/>
              </a:spcAft>
            </a:pPr>
            <a:r>
              <a:rPr lang="ar-IQ" dirty="0">
                <a:latin typeface="Calibri"/>
                <a:ea typeface="Calibri"/>
              </a:rPr>
              <a:t> </a:t>
            </a:r>
            <a:endParaRPr lang="en-US" sz="1100" dirty="0">
              <a:latin typeface="Calibri"/>
              <a:ea typeface="Calibri"/>
              <a:cs typeface="Arial"/>
            </a:endParaRPr>
          </a:p>
          <a:p>
            <a:pPr marL="457200" marR="0" algn="r">
              <a:lnSpc>
                <a:spcPct val="115000"/>
              </a:lnSpc>
              <a:spcBef>
                <a:spcPts val="0"/>
              </a:spcBef>
              <a:spcAft>
                <a:spcPts val="0"/>
              </a:spcAft>
            </a:pPr>
            <a:r>
              <a:rPr lang="ar-IQ" sz="2000" dirty="0" smtClean="0">
                <a:latin typeface="Calibri"/>
                <a:ea typeface="Calibri"/>
              </a:rPr>
              <a:t>4-تدفع </a:t>
            </a:r>
            <a:r>
              <a:rPr lang="ar-IQ" sz="2000" dirty="0">
                <a:latin typeface="Calibri"/>
                <a:ea typeface="Calibri"/>
              </a:rPr>
              <a:t>الاطفال الى الاعمال في عمر مبكر لتوفير الاحتياجات المتزايدة.</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5-تجعل جو الاسرة يسوده التوتر والشقاق والخلافات بين افرادها مما يسبب انهيار الاسرة وضياعها.</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6-ارتفاع حالات الطلاق.</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7-انتشار ظاهرة زنا المحارم والامراض الاجتماعية.</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8-ارتفاع الرغبة في الانتقام من الكل ( الاب والام والاخوة والمجتمع ) من قبل المتعاطي.</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اما عائلة المتعاطي فتكون الكارثة عليهم وتكون النتيجة ان يفقد المجتمع مجموعة من ابنائه بعضهم يتحطم وينهار والبعض الآخر يزج في السجون وبسببها تتفكك الاسرة وتنهار الروابط والعلاقات الاسرية والاجتماعية وتؤدي الى الانحراف وارتكاب الجرائم.</a:t>
            </a:r>
            <a:endParaRPr lang="en-US" sz="2000" dirty="0">
              <a:latin typeface="Calibri"/>
              <a:ea typeface="Calibri"/>
            </a:endParaRPr>
          </a:p>
          <a:p>
            <a:pPr marL="457200" marR="0" algn="r">
              <a:lnSpc>
                <a:spcPct val="115000"/>
              </a:lnSpc>
              <a:spcBef>
                <a:spcPts val="0"/>
              </a:spcBef>
              <a:spcAft>
                <a:spcPts val="0"/>
              </a:spcAft>
            </a:pPr>
            <a:r>
              <a:rPr lang="ar-IQ" dirty="0">
                <a:latin typeface="Calibri"/>
                <a:ea typeface="Calibri"/>
              </a:rPr>
              <a:t> </a:t>
            </a:r>
            <a:endParaRPr lang="en-US" sz="1100" dirty="0">
              <a:latin typeface="Calibri"/>
              <a:ea typeface="Calibri"/>
              <a:cs typeface="Arial"/>
            </a:endParaRPr>
          </a:p>
        </p:txBody>
      </p:sp>
    </p:spTree>
    <p:extLst>
      <p:ext uri="{BB962C8B-B14F-4D97-AF65-F5344CB8AC3E}">
        <p14:creationId xmlns:p14="http://schemas.microsoft.com/office/powerpoint/2010/main" val="199242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67484" y="188640"/>
            <a:ext cx="7520940" cy="725760"/>
          </a:xfrm>
        </p:spPr>
        <p:style>
          <a:lnRef idx="1">
            <a:schemeClr val="accent4"/>
          </a:lnRef>
          <a:fillRef idx="2">
            <a:schemeClr val="accent4"/>
          </a:fillRef>
          <a:effectRef idx="1">
            <a:schemeClr val="accent4"/>
          </a:effectRef>
          <a:fontRef idx="minor">
            <a:schemeClr val="dk1"/>
          </a:fontRef>
        </p:style>
        <p:txBody>
          <a:bodyPr/>
          <a:lstStyle/>
          <a:p>
            <a:pPr marL="457200" lvl="0" indent="-342900" algn="ctr">
              <a:lnSpc>
                <a:spcPct val="115000"/>
              </a:lnSpc>
              <a:spcBef>
                <a:spcPts val="0"/>
              </a:spcBef>
            </a:pPr>
            <a:r>
              <a:rPr lang="ar-IQ" sz="1800" b="1" cap="none" dirty="0" smtClean="0">
                <a:solidFill>
                  <a:srgbClr val="000000"/>
                </a:solidFill>
                <a:latin typeface="Calibri"/>
                <a:ea typeface="Calibri"/>
                <a:cs typeface="Arial"/>
              </a:rPr>
              <a:t/>
            </a:r>
            <a:br>
              <a:rPr lang="ar-IQ" sz="1800" b="1" cap="none" dirty="0" smtClean="0">
                <a:solidFill>
                  <a:srgbClr val="000000"/>
                </a:solidFill>
                <a:latin typeface="Calibri"/>
                <a:ea typeface="Calibri"/>
                <a:cs typeface="Arial"/>
              </a:rPr>
            </a:br>
            <a:r>
              <a:rPr lang="ar-IQ" sz="1800" b="1" cap="none" dirty="0">
                <a:solidFill>
                  <a:srgbClr val="000000"/>
                </a:solidFill>
                <a:latin typeface="Calibri"/>
                <a:ea typeface="Calibri"/>
                <a:cs typeface="Arial"/>
              </a:rPr>
              <a:t/>
            </a:r>
            <a:br>
              <a:rPr lang="ar-IQ" sz="1800" b="1" cap="none" dirty="0">
                <a:solidFill>
                  <a:srgbClr val="000000"/>
                </a:solidFill>
                <a:latin typeface="Calibri"/>
                <a:ea typeface="Calibri"/>
                <a:cs typeface="Arial"/>
              </a:rPr>
            </a:br>
            <a:r>
              <a:rPr lang="ar-IQ" sz="2000" b="1" cap="none" dirty="0" smtClean="0">
                <a:solidFill>
                  <a:srgbClr val="000000"/>
                </a:solidFill>
                <a:latin typeface="Calibri"/>
                <a:ea typeface="Calibri"/>
                <a:cs typeface="Arial"/>
              </a:rPr>
              <a:t>ثالثاً</a:t>
            </a:r>
            <a:r>
              <a:rPr lang="ar-IQ" sz="2000" b="1" cap="none" dirty="0">
                <a:solidFill>
                  <a:srgbClr val="000000"/>
                </a:solidFill>
                <a:latin typeface="Calibri"/>
                <a:ea typeface="Calibri"/>
                <a:cs typeface="Arial"/>
              </a:rPr>
              <a:t>:- اثر تعاطي المخدرات على المجتمع </a:t>
            </a:r>
            <a:r>
              <a:rPr lang="ar-IQ" sz="2000" b="1" cap="none" dirty="0" smtClean="0">
                <a:solidFill>
                  <a:srgbClr val="000000"/>
                </a:solidFill>
                <a:latin typeface="Calibri"/>
                <a:ea typeface="Calibri"/>
                <a:cs typeface="Arial"/>
              </a:rPr>
              <a:t>:-</a:t>
            </a:r>
            <a:r>
              <a:rPr lang="en-US" sz="1800" b="1" cap="none" dirty="0">
                <a:solidFill>
                  <a:srgbClr val="000000"/>
                </a:solidFill>
                <a:latin typeface="Calibri"/>
                <a:ea typeface="Calibri"/>
                <a:cs typeface="+mn-cs"/>
              </a:rPr>
              <a:t/>
            </a:r>
            <a:br>
              <a:rPr lang="en-US" sz="1800" b="1" cap="none" dirty="0">
                <a:solidFill>
                  <a:srgbClr val="000000"/>
                </a:solidFill>
                <a:latin typeface="Calibri"/>
                <a:ea typeface="Calibri"/>
                <a:cs typeface="+mn-cs"/>
              </a:rPr>
            </a:br>
            <a:endParaRPr lang="en-US" dirty="0"/>
          </a:p>
        </p:txBody>
      </p:sp>
      <p:sp>
        <p:nvSpPr>
          <p:cNvPr id="3" name="عنصر نائب للمحتوى 2"/>
          <p:cNvSpPr>
            <a:spLocks noGrp="1"/>
          </p:cNvSpPr>
          <p:nvPr>
            <p:ph idx="1"/>
          </p:nvPr>
        </p:nvSpPr>
        <p:spPr>
          <a:xfrm>
            <a:off x="899592" y="1100628"/>
            <a:ext cx="7560840" cy="3840540"/>
          </a:xfrm>
        </p:spPr>
        <p:style>
          <a:lnRef idx="1">
            <a:schemeClr val="accent4"/>
          </a:lnRef>
          <a:fillRef idx="2">
            <a:schemeClr val="accent4"/>
          </a:fillRef>
          <a:effectRef idx="1">
            <a:schemeClr val="accent4"/>
          </a:effectRef>
          <a:fontRef idx="minor">
            <a:schemeClr val="dk1"/>
          </a:fontRef>
        </p:style>
        <p:txBody>
          <a:bodyPr>
            <a:noAutofit/>
          </a:bodyPr>
          <a:lstStyle/>
          <a:p>
            <a:pPr marL="457200" lvl="0" algn="r">
              <a:lnSpc>
                <a:spcPct val="115000"/>
              </a:lnSpc>
              <a:spcBef>
                <a:spcPts val="0"/>
              </a:spcBef>
            </a:pPr>
            <a:r>
              <a:rPr lang="ar-IQ" sz="1800" dirty="0" smtClean="0">
                <a:solidFill>
                  <a:srgbClr val="000000"/>
                </a:solidFill>
                <a:latin typeface="Calibri"/>
                <a:ea typeface="Calibri"/>
              </a:rPr>
              <a:t>هناك وجود علاقة وثيقة بين المخدرات والادمان عليها وبين ارتفاع معدلات الجريمة في المجتمع والمجيء بسلوكيات منحرفة تجعل الفرد يخرج عن الاطار القيمي والاخلاقي للمجتمع الذي يعيش فيه ان اثار تعاطي المخدرات على الفرد والاسرة فأنه بالمحصلة ستكون النتيجة مأساويه على المجتمع ككل ومن هذه الآثار هي :-</a:t>
            </a:r>
            <a:endParaRPr lang="en-US" sz="1800" dirty="0" smtClean="0">
              <a:solidFill>
                <a:srgbClr val="000000"/>
              </a:solidFill>
              <a:latin typeface="Calibri"/>
              <a:ea typeface="Calibri"/>
            </a:endParaRPr>
          </a:p>
          <a:p>
            <a:pPr marL="457200" lvl="0" algn="r">
              <a:lnSpc>
                <a:spcPct val="115000"/>
              </a:lnSpc>
              <a:spcBef>
                <a:spcPts val="0"/>
              </a:spcBef>
            </a:pPr>
            <a:r>
              <a:rPr lang="ar-IQ" sz="1800" dirty="0" smtClean="0">
                <a:solidFill>
                  <a:srgbClr val="000000"/>
                </a:solidFill>
                <a:latin typeface="Calibri"/>
                <a:ea typeface="Calibri"/>
              </a:rPr>
              <a:t>1-ارتفاع </a:t>
            </a:r>
            <a:r>
              <a:rPr lang="ar-IQ" sz="1800" dirty="0">
                <a:solidFill>
                  <a:srgbClr val="000000"/>
                </a:solidFill>
                <a:latin typeface="Calibri"/>
                <a:ea typeface="Calibri"/>
              </a:rPr>
              <a:t>نسبة </a:t>
            </a:r>
            <a:r>
              <a:rPr lang="ar-IQ" sz="1800" dirty="0" smtClean="0">
                <a:solidFill>
                  <a:srgbClr val="000000"/>
                </a:solidFill>
                <a:latin typeface="Calibri"/>
                <a:ea typeface="Calibri"/>
              </a:rPr>
              <a:t>الجريمة </a:t>
            </a:r>
            <a:r>
              <a:rPr lang="ar-IQ" sz="1800" dirty="0">
                <a:solidFill>
                  <a:srgbClr val="000000"/>
                </a:solidFill>
                <a:latin typeface="Calibri"/>
                <a:ea typeface="Calibri"/>
              </a:rPr>
              <a:t>بكافة اشكالها.</a:t>
            </a:r>
            <a:endParaRPr lang="en-US" sz="1800" dirty="0">
              <a:solidFill>
                <a:srgbClr val="000000"/>
              </a:solidFill>
              <a:latin typeface="Calibri"/>
              <a:ea typeface="Calibri"/>
            </a:endParaRPr>
          </a:p>
          <a:p>
            <a:pPr marL="457200" lvl="0" algn="r">
              <a:lnSpc>
                <a:spcPct val="115000"/>
              </a:lnSpc>
              <a:spcBef>
                <a:spcPts val="0"/>
              </a:spcBef>
            </a:pPr>
            <a:r>
              <a:rPr lang="ar-IQ" sz="1800" dirty="0">
                <a:solidFill>
                  <a:srgbClr val="000000"/>
                </a:solidFill>
                <a:latin typeface="Calibri"/>
                <a:ea typeface="Calibri"/>
              </a:rPr>
              <a:t>2-التفسخ والانحلال الاجتماعي وانتشار الكراهية.</a:t>
            </a:r>
            <a:endParaRPr lang="en-US" sz="1800" dirty="0">
              <a:solidFill>
                <a:srgbClr val="000000"/>
              </a:solidFill>
              <a:latin typeface="Calibri"/>
              <a:ea typeface="Calibri"/>
            </a:endParaRPr>
          </a:p>
          <a:p>
            <a:pPr marL="457200" lvl="0" algn="r">
              <a:lnSpc>
                <a:spcPct val="115000"/>
              </a:lnSpc>
              <a:spcBef>
                <a:spcPts val="0"/>
              </a:spcBef>
            </a:pPr>
            <a:r>
              <a:rPr lang="ar-IQ" sz="1800" dirty="0">
                <a:solidFill>
                  <a:srgbClr val="000000"/>
                </a:solidFill>
                <a:latin typeface="Calibri"/>
                <a:ea typeface="Calibri"/>
              </a:rPr>
              <a:t>3-تأخرالتنمية وتراجع التطور.</a:t>
            </a:r>
            <a:endParaRPr lang="en-US" sz="1800" dirty="0">
              <a:solidFill>
                <a:srgbClr val="000000"/>
              </a:solidFill>
              <a:latin typeface="Calibri"/>
              <a:ea typeface="Calibri"/>
            </a:endParaRPr>
          </a:p>
          <a:p>
            <a:pPr marL="457200" lvl="0" algn="r">
              <a:lnSpc>
                <a:spcPct val="115000"/>
              </a:lnSpc>
              <a:spcBef>
                <a:spcPts val="0"/>
              </a:spcBef>
            </a:pPr>
            <a:r>
              <a:rPr lang="ar-IQ" sz="1800" dirty="0">
                <a:solidFill>
                  <a:srgbClr val="000000"/>
                </a:solidFill>
                <a:latin typeface="Calibri"/>
                <a:ea typeface="Calibri"/>
              </a:rPr>
              <a:t>4-انتشار الفقر وارتفاع نسبة البطالة.</a:t>
            </a:r>
            <a:endParaRPr lang="en-US" sz="1800" dirty="0">
              <a:solidFill>
                <a:srgbClr val="000000"/>
              </a:solidFill>
              <a:latin typeface="Calibri"/>
              <a:ea typeface="Calibri"/>
            </a:endParaRPr>
          </a:p>
          <a:p>
            <a:pPr marL="457200" lvl="0" algn="r">
              <a:lnSpc>
                <a:spcPct val="115000"/>
              </a:lnSpc>
              <a:spcBef>
                <a:spcPts val="0"/>
              </a:spcBef>
            </a:pPr>
            <a:r>
              <a:rPr lang="ar-IQ" sz="1800" dirty="0">
                <a:solidFill>
                  <a:srgbClr val="000000"/>
                </a:solidFill>
                <a:latin typeface="Calibri"/>
                <a:ea typeface="Calibri"/>
              </a:rPr>
              <a:t>5-انشغال الدول والحكومات بعلاج المدمنين على حساب القضايا المجتمع الاخرى .</a:t>
            </a:r>
            <a:endParaRPr lang="en-US" sz="1800" dirty="0">
              <a:solidFill>
                <a:srgbClr val="000000"/>
              </a:solidFill>
              <a:latin typeface="Calibri"/>
              <a:ea typeface="Calibri"/>
            </a:endParaRPr>
          </a:p>
          <a:p>
            <a:pPr marL="457200" lvl="0" algn="r">
              <a:lnSpc>
                <a:spcPct val="115000"/>
              </a:lnSpc>
              <a:spcBef>
                <a:spcPts val="0"/>
              </a:spcBef>
              <a:spcAft>
                <a:spcPts val="1000"/>
              </a:spcAft>
            </a:pPr>
            <a:r>
              <a:rPr lang="ar-IQ" sz="1800" dirty="0">
                <a:solidFill>
                  <a:srgbClr val="000000"/>
                </a:solidFill>
                <a:latin typeface="Calibri"/>
                <a:ea typeface="Calibri"/>
              </a:rPr>
              <a:t>6-تراجع التعليم وارتفاع نسبة المتسربين من المدارس والجامعات.</a:t>
            </a:r>
            <a:endParaRPr lang="en-US" sz="1800" dirty="0">
              <a:solidFill>
                <a:srgbClr val="000000"/>
              </a:solidFill>
              <a:latin typeface="Calibri"/>
              <a:ea typeface="Calibri"/>
            </a:endParaRPr>
          </a:p>
          <a:p>
            <a:pPr lvl="0" algn="r"/>
            <a:r>
              <a:rPr lang="ar-IQ" sz="1800" dirty="0">
                <a:solidFill>
                  <a:srgbClr val="000000"/>
                </a:solidFill>
                <a:latin typeface="Calibri"/>
                <a:ea typeface="Calibri"/>
              </a:rPr>
              <a:t>7-اختلال منظومة الاخلاق والقيم في المجتمعات.</a:t>
            </a:r>
            <a:endParaRPr lang="en-US" sz="1800" dirty="0">
              <a:solidFill>
                <a:srgbClr val="000000"/>
              </a:solidFill>
            </a:endParaRPr>
          </a:p>
          <a:p>
            <a:pPr algn="r"/>
            <a:endParaRPr lang="en-US" sz="1800" dirty="0"/>
          </a:p>
        </p:txBody>
      </p:sp>
      <p:pic>
        <p:nvPicPr>
          <p:cNvPr id="2050" name="Picture 2" descr="https://modo3.com/thumbs/fit630x300/121539/1476181580/%D9%85%D9%82%D8%A7%D9%84%D8%A9_%D8%B9%D9%86_%D8%A7%D9%84%D9%85%D8%AE%D8%AF%D8%B1%D8%A7%D8%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41168"/>
            <a:ext cx="9144000"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800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822960" y="365760"/>
            <a:ext cx="7565464" cy="975008"/>
          </a:xfrm>
        </p:spPr>
        <p:style>
          <a:lnRef idx="1">
            <a:schemeClr val="accent2"/>
          </a:lnRef>
          <a:fillRef idx="2">
            <a:schemeClr val="accent2"/>
          </a:fillRef>
          <a:effectRef idx="1">
            <a:schemeClr val="accent2"/>
          </a:effectRef>
          <a:fontRef idx="minor">
            <a:schemeClr val="dk1"/>
          </a:fontRef>
        </p:style>
        <p:txBody>
          <a:bodyPr/>
          <a:lstStyle/>
          <a:p>
            <a:pPr algn="ctr"/>
            <a:r>
              <a:rPr lang="ar-IQ" b="1" dirty="0" smtClean="0"/>
              <a:t>التأهيل النفسي وكيف يشعر المدمن أثناء فترة العلاج وكيفية دمجة مع المجتمع </a:t>
            </a:r>
            <a:endParaRPr lang="ar-IQ" b="1" dirty="0"/>
          </a:p>
        </p:txBody>
      </p:sp>
      <p:sp>
        <p:nvSpPr>
          <p:cNvPr id="7" name="عنصر نائب للمحتوى 6"/>
          <p:cNvSpPr>
            <a:spLocks noGrp="1"/>
          </p:cNvSpPr>
          <p:nvPr>
            <p:ph idx="1"/>
          </p:nvPr>
        </p:nvSpPr>
        <p:spPr>
          <a:xfrm>
            <a:off x="822960" y="1484784"/>
            <a:ext cx="7565464" cy="319569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ctr"/>
            <a:r>
              <a:rPr lang="ar-IQ" sz="2800" dirty="0" smtClean="0"/>
              <a:t>يتم تأهيل المدمن من خلال دراسة شخصيته ومعرفة نقاط القوة والضعف في شخصيته من خلال دراسة سمات وخصائص شخصيته ومعرفة احتياجاته النفسية ومعرفة المشكلات التي يعاني منها وصراعاته الداخلية وتعد مرحلة التأهيل النفسي من اهم المراحل التي يجب الاخذ بها بنظر الاعتبار </a:t>
            </a:r>
            <a:r>
              <a:rPr lang="ar-IQ" sz="2800" dirty="0" err="1" smtClean="0"/>
              <a:t>لانه</a:t>
            </a:r>
            <a:r>
              <a:rPr lang="ar-IQ" sz="2800" dirty="0" smtClean="0"/>
              <a:t> من دونها من المتوقع ان يعود المدمن الى تعاطي المخدرات </a:t>
            </a:r>
            <a:r>
              <a:rPr lang="ar-IQ" sz="2800" dirty="0" err="1" smtClean="0"/>
              <a:t>وينتعكس</a:t>
            </a:r>
            <a:r>
              <a:rPr lang="ar-IQ" sz="2800" dirty="0" smtClean="0"/>
              <a:t> المدمن مرة اخرى ليعود الى عالم الادمان ولا فائدة من العلاج الذي تلقاه </a:t>
            </a:r>
            <a:r>
              <a:rPr lang="ar-IQ" dirty="0" smtClean="0"/>
              <a:t>.</a:t>
            </a:r>
            <a:endParaRPr lang="ar-IQ" dirty="0"/>
          </a:p>
        </p:txBody>
      </p:sp>
    </p:spTree>
    <p:extLst>
      <p:ext uri="{BB962C8B-B14F-4D97-AF65-F5344CB8AC3E}">
        <p14:creationId xmlns:p14="http://schemas.microsoft.com/office/powerpoint/2010/main" val="1151962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2960" y="365760"/>
            <a:ext cx="7493456" cy="903000"/>
          </a:xfrm>
        </p:spPr>
        <p:style>
          <a:lnRef idx="1">
            <a:schemeClr val="accent2"/>
          </a:lnRef>
          <a:fillRef idx="2">
            <a:schemeClr val="accent2"/>
          </a:fillRef>
          <a:effectRef idx="1">
            <a:schemeClr val="accent2"/>
          </a:effectRef>
          <a:fontRef idx="minor">
            <a:schemeClr val="dk1"/>
          </a:fontRef>
        </p:style>
        <p:txBody>
          <a:bodyPr/>
          <a:lstStyle/>
          <a:p>
            <a:pPr algn="ctr"/>
            <a:r>
              <a:rPr lang="ar-IQ" sz="4000" b="1" dirty="0" smtClean="0"/>
              <a:t>التأهيل النفسي والدمج الاجتماعي للمدمن </a:t>
            </a:r>
            <a:endParaRPr lang="ar-IQ" sz="4000" b="1" dirty="0"/>
          </a:p>
        </p:txBody>
      </p:sp>
      <p:sp>
        <p:nvSpPr>
          <p:cNvPr id="3" name="عنصر نائب للمحتوى 2"/>
          <p:cNvSpPr>
            <a:spLocks noGrp="1"/>
          </p:cNvSpPr>
          <p:nvPr>
            <p:ph idx="1"/>
          </p:nvPr>
        </p:nvSpPr>
        <p:spPr>
          <a:xfrm>
            <a:off x="822960" y="1412776"/>
            <a:ext cx="7493456" cy="3267701"/>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ar-IQ" sz="3200" dirty="0" smtClean="0"/>
              <a:t>يقصد بها جميع التدخلات المهنية التي تساعد مضطرب المخدرات ان يتجاوز مراحل مرض الادمان والوصول به الى مرحلة يستطيع بها ان يتفاعل من الناحية النفسية والاجتماعية والمهنية مع المجتمع وتحقيق التوافق الايجابي الذي من خلاله يتجاوز جميع الاعراض المرضية </a:t>
            </a:r>
            <a:endParaRPr lang="ar-IQ" sz="3200" dirty="0"/>
          </a:p>
        </p:txBody>
      </p:sp>
    </p:spTree>
    <p:extLst>
      <p:ext uri="{BB962C8B-B14F-4D97-AF65-F5344CB8AC3E}">
        <p14:creationId xmlns:p14="http://schemas.microsoft.com/office/powerpoint/2010/main" val="4099247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2960" y="365760"/>
            <a:ext cx="7565464" cy="758984"/>
          </a:xfrm>
        </p:spPr>
        <p:style>
          <a:lnRef idx="1">
            <a:schemeClr val="accent2"/>
          </a:lnRef>
          <a:fillRef idx="2">
            <a:schemeClr val="accent2"/>
          </a:fillRef>
          <a:effectRef idx="1">
            <a:schemeClr val="accent2"/>
          </a:effectRef>
          <a:fontRef idx="minor">
            <a:schemeClr val="dk1"/>
          </a:fontRef>
        </p:style>
        <p:txBody>
          <a:bodyPr/>
          <a:lstStyle/>
          <a:p>
            <a:pPr algn="ctr"/>
            <a:r>
              <a:rPr lang="ar-IQ" sz="4000" b="1" dirty="0" smtClean="0"/>
              <a:t>أهداف التأهيل النفسي </a:t>
            </a:r>
            <a:endParaRPr lang="ar-IQ" sz="4000" b="1" dirty="0"/>
          </a:p>
        </p:txBody>
      </p:sp>
      <p:sp>
        <p:nvSpPr>
          <p:cNvPr id="3" name="عنصر نائب للمحتوى 2"/>
          <p:cNvSpPr>
            <a:spLocks noGrp="1"/>
          </p:cNvSpPr>
          <p:nvPr>
            <p:ph idx="1"/>
          </p:nvPr>
        </p:nvSpPr>
        <p:spPr>
          <a:xfrm>
            <a:off x="822960" y="1340768"/>
            <a:ext cx="7565464" cy="3339709"/>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ctr">
              <a:buFont typeface="Arial" pitchFamily="34" charset="0"/>
              <a:buChar char="•"/>
            </a:pPr>
            <a:r>
              <a:rPr lang="ar-IQ" sz="3000" dirty="0" smtClean="0"/>
              <a:t>* تعديل سلوكيات المدمن </a:t>
            </a:r>
          </a:p>
          <a:p>
            <a:pPr algn="ctr">
              <a:buFont typeface="Arial" pitchFamily="34" charset="0"/>
              <a:buChar char="•"/>
            </a:pPr>
            <a:r>
              <a:rPr lang="ar-IQ" sz="3000" dirty="0" smtClean="0"/>
              <a:t>* تنمية جوانب القوة في شخصية المدمن</a:t>
            </a:r>
          </a:p>
          <a:p>
            <a:pPr algn="ctr">
              <a:buFont typeface="Arial" pitchFamily="34" charset="0"/>
              <a:buChar char="•"/>
            </a:pPr>
            <a:r>
              <a:rPr lang="ar-IQ" sz="3000" dirty="0" smtClean="0"/>
              <a:t>* مساعدة المدمن على تخطي مراحل الصعبة اثناء سحب تأثير المخدر من جسمه وتخطي الصعوبات التي تواجهه الاجتماعية والنفسية التي يمر بها </a:t>
            </a:r>
          </a:p>
          <a:p>
            <a:pPr algn="ctr">
              <a:buFont typeface="Arial" pitchFamily="34" charset="0"/>
              <a:buChar char="•"/>
            </a:pPr>
            <a:r>
              <a:rPr lang="ar-IQ" sz="3000" dirty="0" smtClean="0"/>
              <a:t>* تقديم الدعم النفسي والاجتماعي واعادة دمجه بالمجتمع من خلال </a:t>
            </a:r>
            <a:r>
              <a:rPr lang="ar-IQ" sz="3000" dirty="0" err="1" smtClean="0"/>
              <a:t>تكليفة</a:t>
            </a:r>
            <a:r>
              <a:rPr lang="ar-IQ" sz="3000" dirty="0" smtClean="0"/>
              <a:t> بالقيام </a:t>
            </a:r>
            <a:r>
              <a:rPr lang="ar-IQ" sz="3000" dirty="0" err="1" smtClean="0"/>
              <a:t>باعمال</a:t>
            </a:r>
            <a:r>
              <a:rPr lang="ar-IQ" sz="3000" dirty="0" smtClean="0"/>
              <a:t> مناسبة له مما يزيد ذلك من ثقته بنفسة وقوة ارادته </a:t>
            </a:r>
            <a:r>
              <a:rPr lang="ar-IQ" dirty="0" smtClean="0"/>
              <a:t>. </a:t>
            </a:r>
            <a:endParaRPr lang="ar-IQ" dirty="0"/>
          </a:p>
        </p:txBody>
      </p:sp>
    </p:spTree>
    <p:extLst>
      <p:ext uri="{BB962C8B-B14F-4D97-AF65-F5344CB8AC3E}">
        <p14:creationId xmlns:p14="http://schemas.microsoft.com/office/powerpoint/2010/main" val="834077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rot="19140000">
            <a:off x="906165" y="1419590"/>
            <a:ext cx="4833536" cy="2045940"/>
          </a:xfrm>
        </p:spPr>
        <p:style>
          <a:lnRef idx="1">
            <a:schemeClr val="accent2"/>
          </a:lnRef>
          <a:fillRef idx="2">
            <a:schemeClr val="accent2"/>
          </a:fillRef>
          <a:effectRef idx="1">
            <a:schemeClr val="accent2"/>
          </a:effectRef>
          <a:fontRef idx="minor">
            <a:schemeClr val="dk1"/>
          </a:fontRef>
        </p:style>
        <p:txBody>
          <a:bodyPr/>
          <a:lstStyle/>
          <a:p>
            <a:pPr algn="ctr"/>
            <a:r>
              <a:rPr lang="ar-IQ" sz="4000" b="1" dirty="0" smtClean="0">
                <a:solidFill>
                  <a:srgbClr val="FF0000"/>
                </a:solidFill>
              </a:rPr>
              <a:t>تدريب </a:t>
            </a:r>
            <a:r>
              <a:rPr lang="ar-IQ" dirty="0" smtClean="0"/>
              <a:t/>
            </a:r>
            <a:br>
              <a:rPr lang="ar-IQ" dirty="0" smtClean="0"/>
            </a:br>
            <a:r>
              <a:rPr lang="ar-IQ" b="1" dirty="0" smtClean="0"/>
              <a:t>س/ماذا تعلمنا من التأهيل النفسي ؟</a:t>
            </a:r>
            <a:endParaRPr lang="ar-IQ" b="1" dirty="0"/>
          </a:p>
        </p:txBody>
      </p:sp>
      <p:pic>
        <p:nvPicPr>
          <p:cNvPr id="4098" name="Picture 2" descr="C:\Users\dell\Desktop\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1" y="3068960"/>
            <a:ext cx="4932040"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44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rot="19140000">
            <a:off x="1146100" y="1604588"/>
            <a:ext cx="5428775" cy="1609116"/>
          </a:xfrm>
        </p:spPr>
        <p:style>
          <a:lnRef idx="1">
            <a:schemeClr val="accent2"/>
          </a:lnRef>
          <a:fillRef idx="2">
            <a:schemeClr val="accent2"/>
          </a:fillRef>
          <a:effectRef idx="1">
            <a:schemeClr val="accent2"/>
          </a:effectRef>
          <a:fontRef idx="minor">
            <a:schemeClr val="dk1"/>
          </a:fontRef>
        </p:style>
        <p:txBody>
          <a:bodyPr/>
          <a:lstStyle/>
          <a:p>
            <a:pPr algn="r"/>
            <a:r>
              <a:rPr lang="ar-IQ" sz="3600" b="1" dirty="0">
                <a:solidFill>
                  <a:srgbClr val="000000"/>
                </a:solidFill>
              </a:rPr>
              <a:t>المخدرات في </a:t>
            </a:r>
            <a:r>
              <a:rPr lang="ar-IQ" sz="3600" b="1" dirty="0" smtClean="0">
                <a:solidFill>
                  <a:srgbClr val="000000"/>
                </a:solidFill>
              </a:rPr>
              <a:t>القانون               العراقي</a:t>
            </a:r>
            <a:r>
              <a:rPr lang="ar-IQ" sz="2800" dirty="0" smtClean="0">
                <a:solidFill>
                  <a:srgbClr val="000000"/>
                </a:solidFill>
              </a:rPr>
              <a:t/>
            </a:r>
            <a:br>
              <a:rPr lang="ar-IQ" sz="2800" dirty="0" smtClean="0">
                <a:solidFill>
                  <a:srgbClr val="000000"/>
                </a:solidFill>
              </a:rPr>
            </a:br>
            <a:r>
              <a:rPr lang="ar-IQ" sz="1600" b="1" cap="none" dirty="0" smtClean="0">
                <a:solidFill>
                  <a:srgbClr val="000000"/>
                </a:solidFill>
                <a:latin typeface="Franklin Gothic Book"/>
                <a:ea typeface="+mn-ea"/>
                <a:cs typeface="Arial"/>
              </a:rPr>
              <a:t> </a:t>
            </a:r>
            <a:r>
              <a:rPr lang="ar-IQ" sz="2800" b="1" cap="none" dirty="0">
                <a:solidFill>
                  <a:srgbClr val="000000"/>
                </a:solidFill>
                <a:latin typeface="Franklin Gothic Book"/>
                <a:ea typeface="+mn-ea"/>
                <a:cs typeface="Arial"/>
              </a:rPr>
              <a:t>العميد الحقوقي محمد عدنان عبد </a:t>
            </a:r>
            <a:r>
              <a:rPr lang="ar-IQ" sz="2800" b="1" cap="none" dirty="0" smtClean="0">
                <a:solidFill>
                  <a:srgbClr val="000000"/>
                </a:solidFill>
                <a:latin typeface="Franklin Gothic Book"/>
                <a:ea typeface="+mn-ea"/>
                <a:cs typeface="Arial"/>
              </a:rPr>
              <a:t>الله</a:t>
            </a:r>
            <a:endParaRPr lang="ar-IQ" sz="4800" dirty="0"/>
          </a:p>
        </p:txBody>
      </p:sp>
      <p:pic>
        <p:nvPicPr>
          <p:cNvPr id="5122" name="Picture 2" descr="C:\Users\dell\Desktop\7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77072"/>
            <a:ext cx="4572000" cy="278092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ell\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9556"/>
            <a:ext cx="4572000" cy="274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64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rot="19140000">
            <a:off x="994462" y="1628745"/>
            <a:ext cx="5579562" cy="1571685"/>
          </a:xfrm>
        </p:spPr>
        <p:style>
          <a:lnRef idx="1">
            <a:schemeClr val="accent2"/>
          </a:lnRef>
          <a:fillRef idx="2">
            <a:schemeClr val="accent2"/>
          </a:fillRef>
          <a:effectRef idx="1">
            <a:schemeClr val="accent2"/>
          </a:effectRef>
          <a:fontRef idx="minor">
            <a:schemeClr val="dk1"/>
          </a:fontRef>
        </p:style>
        <p:txBody>
          <a:bodyPr/>
          <a:lstStyle/>
          <a:p>
            <a:pPr algn="ctr"/>
            <a:r>
              <a:rPr lang="ar-IQ" sz="3600" b="1" dirty="0" smtClean="0"/>
              <a:t/>
            </a:r>
            <a:br>
              <a:rPr lang="ar-IQ" sz="3600" b="1" dirty="0" smtClean="0"/>
            </a:br>
            <a:r>
              <a:rPr lang="ar-IQ" sz="3600" b="1" dirty="0" smtClean="0"/>
              <a:t/>
            </a:r>
            <a:br>
              <a:rPr lang="ar-IQ" sz="3600" b="1" dirty="0" smtClean="0"/>
            </a:br>
            <a:r>
              <a:rPr lang="ar-IQ" sz="3600" b="1" dirty="0"/>
              <a:t/>
            </a:r>
            <a:br>
              <a:rPr lang="ar-IQ" sz="3600" b="1" dirty="0"/>
            </a:br>
            <a:r>
              <a:rPr lang="ar-IQ" sz="3600" b="1" dirty="0"/>
              <a:t/>
            </a:r>
            <a:br>
              <a:rPr lang="ar-IQ" sz="3600" b="1" dirty="0"/>
            </a:br>
            <a:r>
              <a:rPr lang="ar-IQ" sz="2800" b="1" dirty="0" smtClean="0"/>
              <a:t>مراحل الادمان والعلاج النفسي</a:t>
            </a:r>
            <a:br>
              <a:rPr lang="ar-IQ" sz="2800" b="1" dirty="0" smtClean="0"/>
            </a:br>
            <a:r>
              <a:rPr lang="ar-IQ" sz="2800" b="1" dirty="0" smtClean="0"/>
              <a:t> للمدمن</a:t>
            </a:r>
            <a:br>
              <a:rPr lang="ar-IQ" sz="2800" b="1" dirty="0" smtClean="0"/>
            </a:br>
            <a:r>
              <a:rPr lang="ar-IQ" sz="2800" b="1" dirty="0" smtClean="0"/>
              <a:t>وكيف يشعر المدمن   </a:t>
            </a:r>
            <a:r>
              <a:rPr lang="ar-IQ" sz="3600" b="1" dirty="0" smtClean="0"/>
              <a:t/>
            </a:r>
            <a:br>
              <a:rPr lang="ar-IQ" sz="3600" b="1" dirty="0" smtClean="0"/>
            </a:br>
            <a:r>
              <a:rPr lang="ar-IQ" sz="2800" b="1" dirty="0" smtClean="0"/>
              <a:t> </a:t>
            </a:r>
            <a:endParaRPr lang="ar-IQ" sz="2800" b="1" dirty="0"/>
          </a:p>
        </p:txBody>
      </p:sp>
      <p:sp>
        <p:nvSpPr>
          <p:cNvPr id="6" name="تمرير أفقي 5"/>
          <p:cNvSpPr/>
          <p:nvPr/>
        </p:nvSpPr>
        <p:spPr>
          <a:xfrm>
            <a:off x="3275856" y="3429000"/>
            <a:ext cx="5544616" cy="2304256"/>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800" b="1" dirty="0" smtClean="0">
                <a:solidFill>
                  <a:srgbClr val="000000"/>
                </a:solidFill>
              </a:rPr>
              <a:t>المحاضرة </a:t>
            </a:r>
          </a:p>
          <a:p>
            <a:pPr algn="ctr"/>
            <a:r>
              <a:rPr lang="ar-IQ" sz="2800" b="1" dirty="0" err="1" smtClean="0">
                <a:solidFill>
                  <a:srgbClr val="000000"/>
                </a:solidFill>
              </a:rPr>
              <a:t>أ.د</a:t>
            </a:r>
            <a:r>
              <a:rPr lang="ar-IQ" sz="2800" b="1" dirty="0" smtClean="0">
                <a:solidFill>
                  <a:srgbClr val="000000"/>
                </a:solidFill>
              </a:rPr>
              <a:t>. ايمان حسن جعدان</a:t>
            </a:r>
          </a:p>
          <a:p>
            <a:pPr algn="ctr"/>
            <a:r>
              <a:rPr lang="ar-IQ" sz="2800" b="1" dirty="0" err="1" smtClean="0">
                <a:solidFill>
                  <a:srgbClr val="000000"/>
                </a:solidFill>
              </a:rPr>
              <a:t>أ.د</a:t>
            </a:r>
            <a:r>
              <a:rPr lang="ar-IQ" sz="2800" b="1" dirty="0" smtClean="0">
                <a:solidFill>
                  <a:srgbClr val="000000"/>
                </a:solidFill>
              </a:rPr>
              <a:t>. صبا حامد حسين</a:t>
            </a:r>
          </a:p>
          <a:p>
            <a:pPr algn="ctr"/>
            <a:r>
              <a:rPr lang="ar-IQ" sz="2800" b="1" dirty="0" err="1" smtClean="0">
                <a:solidFill>
                  <a:srgbClr val="000000"/>
                </a:solidFill>
              </a:rPr>
              <a:t>أ.د</a:t>
            </a:r>
            <a:r>
              <a:rPr lang="ar-IQ" sz="2800" b="1" dirty="0" smtClean="0">
                <a:solidFill>
                  <a:srgbClr val="000000"/>
                </a:solidFill>
              </a:rPr>
              <a:t>. غادة علي هادي</a:t>
            </a:r>
            <a:endParaRPr lang="ar-IQ" sz="2800" b="1" dirty="0">
              <a:solidFill>
                <a:srgbClr val="000000"/>
              </a:solidFill>
            </a:endParaRPr>
          </a:p>
        </p:txBody>
      </p:sp>
    </p:spTree>
    <p:extLst>
      <p:ext uri="{BB962C8B-B14F-4D97-AF65-F5344CB8AC3E}">
        <p14:creationId xmlns:p14="http://schemas.microsoft.com/office/powerpoint/2010/main" val="362117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ar-IQ" sz="3600" b="1" dirty="0" smtClean="0"/>
              <a:t>ما هي مراحل الادمان </a:t>
            </a:r>
            <a:endParaRPr lang="ar-IQ" sz="3600" b="1"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217676047"/>
              </p:ext>
            </p:extLst>
          </p:nvPr>
        </p:nvGraphicFramePr>
        <p:xfrm>
          <a:off x="822960" y="1100628"/>
          <a:ext cx="7520940" cy="357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507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رسم تخطيطي 7"/>
          <p:cNvGraphicFramePr/>
          <p:nvPr>
            <p:extLst>
              <p:ext uri="{D42A27DB-BD31-4B8C-83A1-F6EECF244321}">
                <p14:modId xmlns:p14="http://schemas.microsoft.com/office/powerpoint/2010/main" val="384238168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664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IQ" b="1" dirty="0" smtClean="0"/>
              <a:t>ما هي المخدرات وماذا يقصد </a:t>
            </a:r>
            <a:r>
              <a:rPr lang="ar-IQ" b="1" dirty="0" err="1" smtClean="0"/>
              <a:t>بالادمان</a:t>
            </a:r>
            <a:r>
              <a:rPr lang="ar-IQ" b="1" dirty="0" smtClean="0"/>
              <a:t> ؟ وما هي انواعها ؟ </a:t>
            </a:r>
            <a:endParaRPr lang="ar-IQ" b="1" dirty="0"/>
          </a:p>
        </p:txBody>
      </p:sp>
      <p:sp>
        <p:nvSpPr>
          <p:cNvPr id="6" name="تمرير أفقي 5"/>
          <p:cNvSpPr/>
          <p:nvPr/>
        </p:nvSpPr>
        <p:spPr>
          <a:xfrm>
            <a:off x="3275856" y="3429000"/>
            <a:ext cx="5544616" cy="1872208"/>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3600" b="1" dirty="0" smtClean="0"/>
              <a:t>المحاضرة </a:t>
            </a:r>
          </a:p>
          <a:p>
            <a:pPr algn="ctr"/>
            <a:r>
              <a:rPr lang="ar-IQ" sz="3600" b="1" dirty="0" err="1" smtClean="0"/>
              <a:t>أ.د</a:t>
            </a:r>
            <a:r>
              <a:rPr lang="ar-IQ" sz="3600" b="1" dirty="0" smtClean="0"/>
              <a:t>. انتصار هاشم مهدي </a:t>
            </a:r>
            <a:endParaRPr lang="ar-IQ" sz="3600" b="1" dirty="0"/>
          </a:p>
        </p:txBody>
      </p:sp>
    </p:spTree>
    <p:extLst>
      <p:ext uri="{BB962C8B-B14F-4D97-AF65-F5344CB8AC3E}">
        <p14:creationId xmlns:p14="http://schemas.microsoft.com/office/powerpoint/2010/main" val="4037310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رسم تخطيطي 12"/>
          <p:cNvGraphicFramePr/>
          <p:nvPr>
            <p:extLst>
              <p:ext uri="{D42A27DB-BD31-4B8C-83A1-F6EECF244321}">
                <p14:modId xmlns:p14="http://schemas.microsoft.com/office/powerpoint/2010/main" val="403142693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عنوان 13"/>
          <p:cNvSpPr>
            <a:spLocks noGrp="1"/>
          </p:cNvSpPr>
          <p:nvPr>
            <p:ph type="title"/>
          </p:nvPr>
        </p:nvSpPr>
        <p:spPr>
          <a:xfrm>
            <a:off x="822960" y="188640"/>
            <a:ext cx="7421448" cy="1080120"/>
          </a:xfrm>
        </p:spPr>
        <p:style>
          <a:lnRef idx="1">
            <a:schemeClr val="accent2"/>
          </a:lnRef>
          <a:fillRef idx="2">
            <a:schemeClr val="accent2"/>
          </a:fillRef>
          <a:effectRef idx="1">
            <a:schemeClr val="accent2"/>
          </a:effectRef>
          <a:fontRef idx="minor">
            <a:schemeClr val="dk1"/>
          </a:fontRef>
        </p:style>
        <p:txBody>
          <a:bodyPr/>
          <a:lstStyle/>
          <a:p>
            <a:pPr algn="ctr"/>
            <a:r>
              <a:rPr lang="ar-IQ" sz="4400" b="1" dirty="0" smtClean="0"/>
              <a:t>كيف يشعر المدمن اثناء فترة علاجه من ادمان المخدرات </a:t>
            </a:r>
            <a:endParaRPr lang="ar-IQ" sz="4400" b="1" dirty="0"/>
          </a:p>
        </p:txBody>
      </p:sp>
    </p:spTree>
    <p:extLst>
      <p:ext uri="{BB962C8B-B14F-4D97-AF65-F5344CB8AC3E}">
        <p14:creationId xmlns:p14="http://schemas.microsoft.com/office/powerpoint/2010/main" val="2572945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rot="19140000">
            <a:off x="970347" y="1633869"/>
            <a:ext cx="5763145" cy="1492382"/>
          </a:xfrm>
        </p:spPr>
        <p:txBody>
          <a:bodyPr/>
          <a:lstStyle/>
          <a:p>
            <a:pPr algn="ctr"/>
            <a:r>
              <a:rPr lang="ar-IQ" sz="2800" b="1" dirty="0" smtClean="0"/>
              <a:t>تدريب :</a:t>
            </a:r>
            <a:br>
              <a:rPr lang="ar-IQ" sz="2800" b="1" dirty="0" smtClean="0"/>
            </a:br>
            <a:r>
              <a:rPr lang="ar-IQ" sz="2800" b="1" dirty="0" smtClean="0"/>
              <a:t>ماذا تعلمت من مراحل الادمان؟ </a:t>
            </a:r>
            <a:br>
              <a:rPr lang="ar-IQ" sz="2800" b="1" dirty="0" smtClean="0"/>
            </a:br>
            <a:endParaRPr lang="ar-IQ" sz="2800" b="1" dirty="0"/>
          </a:p>
        </p:txBody>
      </p:sp>
      <p:pic>
        <p:nvPicPr>
          <p:cNvPr id="6146" name="Picture 2" descr="C:\Users\dell\Desktop\999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1" y="2924944"/>
            <a:ext cx="5004049" cy="393305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ell\Desktop\666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3096"/>
            <a:ext cx="4139951"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74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marL="457200" lvl="0" indent="-342900" algn="ctr">
              <a:lnSpc>
                <a:spcPct val="115000"/>
              </a:lnSpc>
              <a:spcBef>
                <a:spcPts val="0"/>
              </a:spcBef>
            </a:pPr>
            <a:r>
              <a:rPr lang="en-US" sz="800" b="1" cap="none" dirty="0">
                <a:solidFill>
                  <a:srgbClr val="000000"/>
                </a:solidFill>
                <a:latin typeface="Calibri"/>
                <a:ea typeface="Calibri"/>
                <a:cs typeface="Arial"/>
              </a:rPr>
              <a:t/>
            </a:r>
            <a:br>
              <a:rPr lang="en-US" sz="800" b="1" cap="none" dirty="0">
                <a:solidFill>
                  <a:srgbClr val="000000"/>
                </a:solidFill>
                <a:latin typeface="Calibri"/>
                <a:ea typeface="Calibri"/>
                <a:cs typeface="Arial"/>
              </a:rPr>
            </a:br>
            <a:r>
              <a:rPr lang="ar-IQ" sz="2400" b="1" cap="none" dirty="0">
                <a:solidFill>
                  <a:srgbClr val="000000"/>
                </a:solidFill>
                <a:latin typeface="Calibri"/>
                <a:ea typeface="Calibri"/>
                <a:cs typeface="Arial"/>
              </a:rPr>
              <a:t>علاج مشكلة تعاطي المخدرات</a:t>
            </a:r>
            <a:endParaRPr lang="en-US" sz="2400" dirty="0"/>
          </a:p>
        </p:txBody>
      </p:sp>
      <p:sp>
        <p:nvSpPr>
          <p:cNvPr id="3" name="عنصر نائب للمحتوى 2"/>
          <p:cNvSpPr>
            <a:spLocks noGrp="1"/>
          </p:cNvSpPr>
          <p:nvPr>
            <p:ph idx="1"/>
          </p:nvPr>
        </p:nvSpPr>
        <p:spPr>
          <a:xfrm>
            <a:off x="822960" y="1100628"/>
            <a:ext cx="7565464" cy="3912548"/>
          </a:xfrm>
        </p:spPr>
        <p:style>
          <a:lnRef idx="1">
            <a:schemeClr val="accent4"/>
          </a:lnRef>
          <a:fillRef idx="2">
            <a:schemeClr val="accent4"/>
          </a:fillRef>
          <a:effectRef idx="1">
            <a:schemeClr val="accent4"/>
          </a:effectRef>
          <a:fontRef idx="minor">
            <a:schemeClr val="dk1"/>
          </a:fontRef>
        </p:style>
        <p:txBody>
          <a:bodyPr>
            <a:noAutofit/>
          </a:bodyPr>
          <a:lstStyle/>
          <a:p>
            <a:pPr marL="457200" marR="0" algn="r">
              <a:lnSpc>
                <a:spcPct val="115000"/>
              </a:lnSpc>
              <a:spcBef>
                <a:spcPts val="0"/>
              </a:spcBef>
              <a:spcAft>
                <a:spcPts val="0"/>
              </a:spcAft>
            </a:pPr>
            <a:r>
              <a:rPr lang="ar-IQ" sz="2000" dirty="0" smtClean="0">
                <a:latin typeface="Calibri"/>
                <a:ea typeface="Calibri"/>
              </a:rPr>
              <a:t>1-التنشئة </a:t>
            </a:r>
            <a:r>
              <a:rPr lang="ar-IQ" sz="2000" dirty="0">
                <a:latin typeface="Calibri"/>
                <a:ea typeface="Calibri"/>
              </a:rPr>
              <a:t>الاسرية الصحيحة وتمسك الوالدين بالنواحي الدينية والمبادئ الاخلاقية وحث الابناء على السلوك الجيد.</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2-يجب ان يكون سلوك الآباء خالياً من تناقض الاقوال والافعال.</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3-توفير الجو العائلي الذي يتصف بالهدوء والثبات واشباع حاجات الابناء النفسية والمادية.</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4-تنمية روح الاستقلالية والاعتماد على النفس عند الاطفال مما يساعدهم على تكوين ثقتهم بأنفسهم مع اشعارهم بالتقدير والاحترام.</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5-الاهتمام بصداقات الابناء وشغل اوقات فراغهم بما يفيد .</a:t>
            </a:r>
            <a:endParaRPr lang="en-US" sz="2000" dirty="0">
              <a:latin typeface="Calibri"/>
              <a:ea typeface="Calibri"/>
            </a:endParaRPr>
          </a:p>
          <a:p>
            <a:pPr marL="457200" marR="0" algn="r">
              <a:lnSpc>
                <a:spcPct val="115000"/>
              </a:lnSpc>
              <a:spcBef>
                <a:spcPts val="0"/>
              </a:spcBef>
              <a:spcAft>
                <a:spcPts val="0"/>
              </a:spcAft>
            </a:pPr>
            <a:r>
              <a:rPr lang="ar-IQ" sz="2000" dirty="0">
                <a:latin typeface="Calibri"/>
                <a:ea typeface="Calibri"/>
              </a:rPr>
              <a:t>6-التربية المتوازنة والابتعاد عن الاتجاهات الوالدية الخاطئة في التربية والتنشئة الاجتماعية (الاهمال ،القسوة ، الطموح الزائد، التسامح الزائد ، الحماية الزائدة ).</a:t>
            </a:r>
            <a:endParaRPr lang="en-US" sz="2000" dirty="0">
              <a:latin typeface="Calibri"/>
              <a:ea typeface="Calibri"/>
            </a:endParaRPr>
          </a:p>
          <a:p>
            <a:endParaRPr lang="en-US" sz="2000" dirty="0"/>
          </a:p>
        </p:txBody>
      </p:sp>
    </p:spTree>
    <p:extLst>
      <p:ext uri="{BB962C8B-B14F-4D97-AF65-F5344CB8AC3E}">
        <p14:creationId xmlns:p14="http://schemas.microsoft.com/office/powerpoint/2010/main" val="379174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476672"/>
            <a:ext cx="7421448" cy="4536504"/>
          </a:xfrm>
        </p:spPr>
        <p:style>
          <a:lnRef idx="1">
            <a:schemeClr val="accent4"/>
          </a:lnRef>
          <a:fillRef idx="2">
            <a:schemeClr val="accent4"/>
          </a:fillRef>
          <a:effectRef idx="1">
            <a:schemeClr val="accent4"/>
          </a:effectRef>
          <a:fontRef idx="minor">
            <a:schemeClr val="dk1"/>
          </a:fontRef>
        </p:style>
        <p:txBody>
          <a:bodyPr/>
          <a:lstStyle/>
          <a:p>
            <a:pPr marL="457200" lvl="0" algn="r">
              <a:lnSpc>
                <a:spcPct val="115000"/>
              </a:lnSpc>
              <a:spcBef>
                <a:spcPts val="0"/>
              </a:spcBef>
            </a:pPr>
            <a:r>
              <a:rPr lang="ar-IQ" sz="2000" dirty="0">
                <a:solidFill>
                  <a:srgbClr val="000000"/>
                </a:solidFill>
                <a:latin typeface="Calibri"/>
                <a:ea typeface="Calibri"/>
              </a:rPr>
              <a:t>7-تعريف وتوعية الابناء بالمخاطر الناجمة عن استخدام العقاقير والمخدرات .</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8-تذكيرهم بالبعد الديني باستمرار .</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9-تحريم تعاطي المخدرات والمسكرات ومنع تصنيعها وترويجها بين الناس وبحزم .</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10-تفعيل القوانين التي تعاقب كل من تجار المخدرات وايضاً المتعاطين.</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11-متابعة الابناء ومعرفة مع من يتعاملون ( اصدقاء السوء ).</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12-فتح مراكز شبابية رياضية فنية علمية.</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13-وضع المناهج الدراسية التي تعالج الظاهرة وتحمي المجتمع.</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14-ايجاد برامج ومساحات اعلامية كافية للحيلولة دون وجود تفشي هذه الظاهرة .</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15-فتح مراكز ايواء وعلاج جذري لمتعاطي المخدرات من خلال برامج تربوية توعوية وارشادية صحية مجدية.</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16-ايجاد فرص عمل للشباب وتقليص حجم البطالة قدر الامكان .  </a:t>
            </a:r>
            <a:endParaRPr lang="en-US" sz="2000" dirty="0">
              <a:solidFill>
                <a:srgbClr val="000000"/>
              </a:solidFill>
              <a:latin typeface="Calibri"/>
              <a:ea typeface="Calibri"/>
            </a:endParaRPr>
          </a:p>
          <a:p>
            <a:pPr marL="457200" lvl="0" algn="r">
              <a:lnSpc>
                <a:spcPct val="115000"/>
              </a:lnSpc>
              <a:spcBef>
                <a:spcPts val="0"/>
              </a:spcBef>
              <a:spcAft>
                <a:spcPts val="1000"/>
              </a:spcAft>
            </a:pPr>
            <a:r>
              <a:rPr lang="ar-IQ" sz="2000" dirty="0">
                <a:solidFill>
                  <a:srgbClr val="000000"/>
                </a:solidFill>
                <a:latin typeface="Calibri"/>
                <a:ea typeface="Calibri"/>
              </a:rPr>
              <a:t> </a:t>
            </a:r>
            <a:endParaRPr lang="en-US" sz="2000" dirty="0">
              <a:solidFill>
                <a:srgbClr val="000000"/>
              </a:solidFill>
              <a:latin typeface="Calibri"/>
              <a:ea typeface="Calibri"/>
            </a:endParaRPr>
          </a:p>
          <a:p>
            <a:endParaRPr lang="en-US" dirty="0"/>
          </a:p>
        </p:txBody>
      </p:sp>
    </p:spTree>
    <p:extLst>
      <p:ext uri="{BB962C8B-B14F-4D97-AF65-F5344CB8AC3E}">
        <p14:creationId xmlns:p14="http://schemas.microsoft.com/office/powerpoint/2010/main" val="90998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1100628"/>
            <a:ext cx="7520940" cy="4056564"/>
          </a:xfrm>
        </p:spPr>
        <p:style>
          <a:lnRef idx="1">
            <a:schemeClr val="accent2"/>
          </a:lnRef>
          <a:fillRef idx="2">
            <a:schemeClr val="accent2"/>
          </a:fillRef>
          <a:effectRef idx="1">
            <a:schemeClr val="accent2"/>
          </a:effectRef>
          <a:fontRef idx="minor">
            <a:schemeClr val="dk1"/>
          </a:fontRef>
        </p:style>
        <p:txBody>
          <a:bodyPr/>
          <a:lstStyle/>
          <a:p>
            <a:pPr algn="r"/>
            <a:r>
              <a:rPr lang="ar-IQ" sz="4800" dirty="0" smtClean="0"/>
              <a:t>تمرين :</a:t>
            </a:r>
          </a:p>
          <a:p>
            <a:pPr algn="r"/>
            <a:r>
              <a:rPr lang="ar-IQ" sz="4800" dirty="0" smtClean="0"/>
              <a:t>ماذا تعلمنا من مراحل الادمان؟</a:t>
            </a:r>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0968"/>
            <a:ext cx="9144000"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90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rot="19140000">
            <a:off x="1011540" y="1674420"/>
            <a:ext cx="5440322" cy="1571685"/>
          </a:xfrm>
        </p:spPr>
        <p:style>
          <a:lnRef idx="1">
            <a:schemeClr val="accent2"/>
          </a:lnRef>
          <a:fillRef idx="2">
            <a:schemeClr val="accent2"/>
          </a:fillRef>
          <a:effectRef idx="1">
            <a:schemeClr val="accent2"/>
          </a:effectRef>
          <a:fontRef idx="minor">
            <a:schemeClr val="dk1"/>
          </a:fontRef>
        </p:style>
        <p:txBody>
          <a:bodyPr/>
          <a:lstStyle/>
          <a:p>
            <a:pPr algn="ctr"/>
            <a:r>
              <a:rPr lang="ar-IQ" sz="2800" b="1" dirty="0" smtClean="0"/>
              <a:t>التجارب العالمية في مكافحة المخدرات </a:t>
            </a:r>
            <a:endParaRPr lang="ar-IQ" sz="2800" b="1" dirty="0"/>
          </a:p>
        </p:txBody>
      </p:sp>
      <p:sp>
        <p:nvSpPr>
          <p:cNvPr id="6" name="تمرير أفقي 5"/>
          <p:cNvSpPr/>
          <p:nvPr/>
        </p:nvSpPr>
        <p:spPr>
          <a:xfrm>
            <a:off x="3275856" y="3429000"/>
            <a:ext cx="5544616" cy="1872208"/>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3600" b="1" dirty="0" smtClean="0">
                <a:solidFill>
                  <a:srgbClr val="000000"/>
                </a:solidFill>
              </a:rPr>
              <a:t>المحاضرة </a:t>
            </a:r>
          </a:p>
          <a:p>
            <a:pPr algn="ctr"/>
            <a:r>
              <a:rPr lang="ar-IQ" sz="3600" b="1" dirty="0" smtClean="0">
                <a:solidFill>
                  <a:srgbClr val="000000"/>
                </a:solidFill>
              </a:rPr>
              <a:t>م. مترجم الاء محمد حسين   </a:t>
            </a:r>
            <a:endParaRPr lang="ar-IQ" sz="3600" b="1" dirty="0">
              <a:solidFill>
                <a:srgbClr val="000000"/>
              </a:solidFill>
            </a:endParaRPr>
          </a:p>
        </p:txBody>
      </p:sp>
    </p:spTree>
    <p:extLst>
      <p:ext uri="{BB962C8B-B14F-4D97-AF65-F5344CB8AC3E}">
        <p14:creationId xmlns:p14="http://schemas.microsoft.com/office/powerpoint/2010/main" val="116226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822960" y="365760"/>
            <a:ext cx="7565464" cy="975008"/>
          </a:xfrm>
        </p:spPr>
        <p:style>
          <a:lnRef idx="1">
            <a:schemeClr val="accent2"/>
          </a:lnRef>
          <a:fillRef idx="2">
            <a:schemeClr val="accent2"/>
          </a:fillRef>
          <a:effectRef idx="1">
            <a:schemeClr val="accent2"/>
          </a:effectRef>
          <a:fontRef idx="minor">
            <a:schemeClr val="dk1"/>
          </a:fontRef>
        </p:style>
        <p:txBody>
          <a:bodyPr/>
          <a:lstStyle/>
          <a:p>
            <a:pPr algn="ctr"/>
            <a:r>
              <a:rPr lang="ar-IQ" sz="4000" b="1" dirty="0">
                <a:solidFill>
                  <a:srgbClr val="000000"/>
                </a:solidFill>
              </a:rPr>
              <a:t>التجارب العالمية في مكافحة المخدرات</a:t>
            </a:r>
            <a:r>
              <a:rPr lang="ar-IQ" sz="4000" dirty="0">
                <a:solidFill>
                  <a:srgbClr val="000000"/>
                </a:solidFill>
              </a:rPr>
              <a:t> </a:t>
            </a:r>
            <a:endParaRPr lang="ar-IQ" sz="3600" dirty="0"/>
          </a:p>
        </p:txBody>
      </p:sp>
      <p:graphicFrame>
        <p:nvGraphicFramePr>
          <p:cNvPr id="5" name="رسم تخطيطي 4"/>
          <p:cNvGraphicFramePr/>
          <p:nvPr>
            <p:extLst>
              <p:ext uri="{D42A27DB-BD31-4B8C-83A1-F6EECF244321}">
                <p14:modId xmlns:p14="http://schemas.microsoft.com/office/powerpoint/2010/main" val="37953034"/>
              </p:ext>
            </p:extLst>
          </p:nvPr>
        </p:nvGraphicFramePr>
        <p:xfrm>
          <a:off x="1524000" y="1556792"/>
          <a:ext cx="6144344" cy="390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329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rot="19140000">
            <a:off x="1011540" y="1674420"/>
            <a:ext cx="5440322" cy="1571685"/>
          </a:xfrm>
        </p:spPr>
        <p:style>
          <a:lnRef idx="1">
            <a:schemeClr val="accent2"/>
          </a:lnRef>
          <a:fillRef idx="2">
            <a:schemeClr val="accent2"/>
          </a:fillRef>
          <a:effectRef idx="1">
            <a:schemeClr val="accent2"/>
          </a:effectRef>
          <a:fontRef idx="minor">
            <a:schemeClr val="dk1"/>
          </a:fontRef>
        </p:style>
        <p:txBody>
          <a:bodyPr/>
          <a:lstStyle/>
          <a:p>
            <a:pPr algn="ctr"/>
            <a:r>
              <a:rPr lang="ar-IQ" sz="2800" b="1" dirty="0" smtClean="0"/>
              <a:t>ما هي الانتكاسة ؟ وكيف يتم الوقاية من المخدرات ؟</a:t>
            </a:r>
            <a:endParaRPr lang="ar-IQ" sz="2800" b="1" dirty="0"/>
          </a:p>
        </p:txBody>
      </p:sp>
      <p:sp>
        <p:nvSpPr>
          <p:cNvPr id="6" name="تمرير أفقي 5"/>
          <p:cNvSpPr/>
          <p:nvPr/>
        </p:nvSpPr>
        <p:spPr>
          <a:xfrm>
            <a:off x="3275856" y="3429000"/>
            <a:ext cx="5544616" cy="2304256"/>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800" b="1" dirty="0" smtClean="0">
                <a:solidFill>
                  <a:srgbClr val="000000"/>
                </a:solidFill>
              </a:rPr>
              <a:t>المحاضرين</a:t>
            </a:r>
          </a:p>
          <a:p>
            <a:pPr algn="ctr"/>
            <a:r>
              <a:rPr lang="ar-IQ" sz="2800" b="1" dirty="0" err="1" smtClean="0">
                <a:solidFill>
                  <a:srgbClr val="000000"/>
                </a:solidFill>
              </a:rPr>
              <a:t>أ.د</a:t>
            </a:r>
            <a:r>
              <a:rPr lang="ar-IQ" sz="2800" b="1" dirty="0" smtClean="0">
                <a:solidFill>
                  <a:srgbClr val="000000"/>
                </a:solidFill>
              </a:rPr>
              <a:t>. نهلة نجم الدين مختار احمد</a:t>
            </a:r>
          </a:p>
          <a:p>
            <a:pPr algn="ctr"/>
            <a:r>
              <a:rPr lang="ar-IQ" sz="2800" b="1" dirty="0" err="1" smtClean="0">
                <a:solidFill>
                  <a:srgbClr val="000000"/>
                </a:solidFill>
              </a:rPr>
              <a:t>أ.د</a:t>
            </a:r>
            <a:r>
              <a:rPr lang="ar-IQ" sz="2800" b="1" dirty="0" smtClean="0">
                <a:solidFill>
                  <a:srgbClr val="000000"/>
                </a:solidFill>
              </a:rPr>
              <a:t>. منال محمد ابراهيم</a:t>
            </a:r>
          </a:p>
          <a:p>
            <a:pPr algn="ctr"/>
            <a:r>
              <a:rPr lang="ar-IQ" sz="2800" b="1" dirty="0" err="1" smtClean="0">
                <a:solidFill>
                  <a:srgbClr val="000000"/>
                </a:solidFill>
              </a:rPr>
              <a:t>أ.م.د</a:t>
            </a:r>
            <a:r>
              <a:rPr lang="ar-IQ" sz="2800" b="1" dirty="0" smtClean="0">
                <a:solidFill>
                  <a:srgbClr val="000000"/>
                </a:solidFill>
              </a:rPr>
              <a:t>. زيان يحيى بلال </a:t>
            </a:r>
            <a:endParaRPr lang="ar-IQ" sz="2800" b="1" dirty="0">
              <a:solidFill>
                <a:srgbClr val="000000"/>
              </a:solidFill>
            </a:endParaRPr>
          </a:p>
        </p:txBody>
      </p:sp>
    </p:spTree>
    <p:extLst>
      <p:ext uri="{BB962C8B-B14F-4D97-AF65-F5344CB8AC3E}">
        <p14:creationId xmlns:p14="http://schemas.microsoft.com/office/powerpoint/2010/main" val="3621172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rot="19140000">
            <a:off x="1076368" y="1491909"/>
            <a:ext cx="4907056" cy="1495504"/>
          </a:xfrm>
        </p:spPr>
        <p:style>
          <a:lnRef idx="1">
            <a:schemeClr val="accent2"/>
          </a:lnRef>
          <a:fillRef idx="2">
            <a:schemeClr val="accent2"/>
          </a:fillRef>
          <a:effectRef idx="1">
            <a:schemeClr val="accent2"/>
          </a:effectRef>
          <a:fontRef idx="minor">
            <a:schemeClr val="dk1"/>
          </a:fontRef>
        </p:style>
        <p:txBody>
          <a:bodyPr/>
          <a:lstStyle/>
          <a:p>
            <a:pPr algn="ctr"/>
            <a:r>
              <a:rPr lang="ar-IQ" sz="6600" b="1" dirty="0" smtClean="0"/>
              <a:t>الانتكاسة</a:t>
            </a:r>
            <a:r>
              <a:rPr lang="ar-IQ" dirty="0" smtClean="0"/>
              <a:t/>
            </a:r>
            <a:br>
              <a:rPr lang="ar-IQ" dirty="0" smtClean="0"/>
            </a:br>
            <a:endParaRPr lang="ar-IQ" dirty="0"/>
          </a:p>
        </p:txBody>
      </p:sp>
      <p:pic>
        <p:nvPicPr>
          <p:cNvPr id="6146" name="Picture 2" descr="C:\Users\dell\Desktop\000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4355977" cy="45811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ell\Desktop\99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5076057" cy="311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51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19140000">
            <a:off x="652662" y="1197211"/>
            <a:ext cx="4117810" cy="1606559"/>
          </a:xfrm>
        </p:spPr>
        <p:style>
          <a:lnRef idx="1">
            <a:schemeClr val="accent2"/>
          </a:lnRef>
          <a:fillRef idx="2">
            <a:schemeClr val="accent2"/>
          </a:fillRef>
          <a:effectRef idx="1">
            <a:schemeClr val="accent2"/>
          </a:effectRef>
          <a:fontRef idx="minor">
            <a:schemeClr val="dk1"/>
          </a:fontRef>
        </p:style>
        <p:txBody>
          <a:bodyPr/>
          <a:lstStyle/>
          <a:p>
            <a:pPr algn="ctr"/>
            <a:r>
              <a:rPr lang="ar-IQ" sz="6000" b="1" dirty="0" smtClean="0"/>
              <a:t>الوقاية</a:t>
            </a:r>
            <a:r>
              <a:rPr lang="ar-IQ" dirty="0" smtClean="0"/>
              <a:t/>
            </a:r>
            <a:br>
              <a:rPr lang="ar-IQ" dirty="0" smtClean="0"/>
            </a:br>
            <a:endParaRPr lang="ar-IQ" dirty="0"/>
          </a:p>
        </p:txBody>
      </p:sp>
      <p:pic>
        <p:nvPicPr>
          <p:cNvPr id="7170" name="Picture 2" descr="C:\Users\dell\Desktop\88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56992"/>
            <a:ext cx="6732240"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31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1"/>
          </p:nvPr>
        </p:nvSpPr>
        <p:spPr>
          <a:xfrm rot="19140000">
            <a:off x="980369" y="1837673"/>
            <a:ext cx="6050069" cy="1220129"/>
          </a:xfrm>
        </p:spPr>
        <p:style>
          <a:lnRef idx="1">
            <a:schemeClr val="accent4"/>
          </a:lnRef>
          <a:fillRef idx="2">
            <a:schemeClr val="accent4"/>
          </a:fillRef>
          <a:effectRef idx="1">
            <a:schemeClr val="accent4"/>
          </a:effectRef>
          <a:fontRef idx="minor">
            <a:schemeClr val="dk1"/>
          </a:fontRef>
        </p:style>
        <p:txBody>
          <a:bodyPr/>
          <a:lstStyle/>
          <a:p>
            <a:pPr algn="ctr"/>
            <a:r>
              <a:rPr lang="ar-SA" altLang="en-US" sz="3200" cap="none" spc="0" dirty="0">
                <a:solidFill>
                  <a:srgbClr val="000000"/>
                </a:solidFill>
                <a:latin typeface="Arabic Transparent" pitchFamily="2" charset="0"/>
                <a:ea typeface="+mn-ea"/>
                <a:cs typeface="Arabic Transparent" pitchFamily="2" charset="0"/>
              </a:rPr>
              <a:t>هي </a:t>
            </a:r>
            <a:r>
              <a:rPr lang="ar-SA" altLang="en-US" sz="3200" b="1" cap="none" spc="0" dirty="0">
                <a:solidFill>
                  <a:srgbClr val="CC0000"/>
                </a:solidFill>
                <a:latin typeface="Arabic Transparent" pitchFamily="2" charset="0"/>
                <a:ea typeface="+mn-ea"/>
                <a:cs typeface="Arabic Transparent" pitchFamily="2" charset="0"/>
              </a:rPr>
              <a:t>سم</a:t>
            </a:r>
            <a:r>
              <a:rPr lang="ar-SA" altLang="en-US" sz="3200" cap="none" spc="0" dirty="0">
                <a:solidFill>
                  <a:srgbClr val="000000"/>
                </a:solidFill>
                <a:latin typeface="Arabic Transparent" pitchFamily="2" charset="0"/>
                <a:ea typeface="+mn-ea"/>
                <a:cs typeface="Arabic Transparent" pitchFamily="2" charset="0"/>
              </a:rPr>
              <a:t> خطير تدمر العقول ، تضيع الأموال وتقتل الإنسان أو تقوده إلى السجن</a:t>
            </a:r>
            <a:endParaRPr lang="en-US" dirty="0"/>
          </a:p>
        </p:txBody>
      </p:sp>
      <p:sp>
        <p:nvSpPr>
          <p:cNvPr id="6" name="Text Box 7"/>
          <p:cNvSpPr txBox="1">
            <a:spLocks noGrp="1" noChangeArrowheads="1"/>
          </p:cNvSpPr>
          <p:nvPr>
            <p:ph type="title"/>
          </p:nvPr>
        </p:nvSpPr>
        <p:spPr bwMode="auto">
          <a:xfrm rot="19140000">
            <a:off x="979538" y="1474956"/>
            <a:ext cx="4391716" cy="670953"/>
          </a:xfrm>
          <a:prstGeom prst="rect">
            <a:avLst/>
          </a:prstGeom>
          <a:solidFill>
            <a:srgbClr val="B9C8A0"/>
          </a:solidFill>
          <a:ln w="19050" algn="ctr">
            <a:solidFill>
              <a:srgbClr val="000000"/>
            </a:solidFill>
            <a:prstDash val="dash"/>
            <a:miter lim="800000"/>
            <a:headEnd/>
            <a:tailEnd/>
          </a:ln>
        </p:spPr>
        <p:txBody>
          <a:bodyPr wrap="square">
            <a:spAutoFit/>
          </a:bodyPr>
          <a:lstStyle>
            <a:lvl1pPr eaLnBrk="0" hangingPunct="0">
              <a:defRPr sz="2400" b="1">
                <a:solidFill>
                  <a:schemeClr val="tx1"/>
                </a:solidFill>
                <a:latin typeface="Arabic Transparent" pitchFamily="2" charset="0"/>
                <a:cs typeface="Arabic Transparent" pitchFamily="2" charset="0"/>
              </a:defRPr>
            </a:lvl1pPr>
            <a:lvl2pPr marL="742950" indent="-285750" eaLnBrk="0" hangingPunct="0">
              <a:defRPr sz="2400" b="1">
                <a:solidFill>
                  <a:schemeClr val="tx1"/>
                </a:solidFill>
                <a:latin typeface="Arabic Transparent" pitchFamily="2" charset="0"/>
                <a:cs typeface="Arabic Transparent" pitchFamily="2" charset="0"/>
              </a:defRPr>
            </a:lvl2pPr>
            <a:lvl3pPr marL="1143000" indent="-228600" eaLnBrk="0" hangingPunct="0">
              <a:defRPr sz="2400" b="1">
                <a:solidFill>
                  <a:schemeClr val="tx1"/>
                </a:solidFill>
                <a:latin typeface="Arabic Transparent" pitchFamily="2" charset="0"/>
                <a:cs typeface="Arabic Transparent" pitchFamily="2" charset="0"/>
              </a:defRPr>
            </a:lvl3pPr>
            <a:lvl4pPr marL="1600200" indent="-228600" eaLnBrk="0" hangingPunct="0">
              <a:defRPr sz="2400" b="1">
                <a:solidFill>
                  <a:schemeClr val="tx1"/>
                </a:solidFill>
                <a:latin typeface="Arabic Transparent" pitchFamily="2" charset="0"/>
                <a:cs typeface="Arabic Transparent" pitchFamily="2" charset="0"/>
              </a:defRPr>
            </a:lvl4pPr>
            <a:lvl5pPr marL="2057400" indent="-228600" eaLnBrk="0" hangingPunct="0">
              <a:defRPr sz="2400" b="1">
                <a:solidFill>
                  <a:schemeClr val="tx1"/>
                </a:solidFill>
                <a:latin typeface="Arabic Transparent" pitchFamily="2" charset="0"/>
                <a:cs typeface="Arabic Transparent" pitchFamily="2" charset="0"/>
              </a:defRPr>
            </a:lvl5pPr>
            <a:lvl6pPr marL="2514600" indent="-228600" algn="r" rtl="1" eaLnBrk="0" fontAlgn="base" hangingPunct="0">
              <a:spcBef>
                <a:spcPct val="0"/>
              </a:spcBef>
              <a:spcAft>
                <a:spcPct val="0"/>
              </a:spcAft>
              <a:defRPr sz="2400" b="1">
                <a:solidFill>
                  <a:schemeClr val="tx1"/>
                </a:solidFill>
                <a:latin typeface="Arabic Transparent" pitchFamily="2" charset="0"/>
                <a:cs typeface="Arabic Transparent" pitchFamily="2" charset="0"/>
              </a:defRPr>
            </a:lvl6pPr>
            <a:lvl7pPr marL="2971800" indent="-228600" algn="r" rtl="1" eaLnBrk="0" fontAlgn="base" hangingPunct="0">
              <a:spcBef>
                <a:spcPct val="0"/>
              </a:spcBef>
              <a:spcAft>
                <a:spcPct val="0"/>
              </a:spcAft>
              <a:defRPr sz="2400" b="1">
                <a:solidFill>
                  <a:schemeClr val="tx1"/>
                </a:solidFill>
                <a:latin typeface="Arabic Transparent" pitchFamily="2" charset="0"/>
                <a:cs typeface="Arabic Transparent" pitchFamily="2" charset="0"/>
              </a:defRPr>
            </a:lvl7pPr>
            <a:lvl8pPr marL="3429000" indent="-228600" algn="r" rtl="1" eaLnBrk="0" fontAlgn="base" hangingPunct="0">
              <a:spcBef>
                <a:spcPct val="0"/>
              </a:spcBef>
              <a:spcAft>
                <a:spcPct val="0"/>
              </a:spcAft>
              <a:defRPr sz="2400" b="1">
                <a:solidFill>
                  <a:schemeClr val="tx1"/>
                </a:solidFill>
                <a:latin typeface="Arabic Transparent" pitchFamily="2" charset="0"/>
                <a:cs typeface="Arabic Transparent" pitchFamily="2" charset="0"/>
              </a:defRPr>
            </a:lvl8pPr>
            <a:lvl9pPr marL="3886200" indent="-228600" algn="r" rtl="1" eaLnBrk="0" fontAlgn="base" hangingPunct="0">
              <a:spcBef>
                <a:spcPct val="0"/>
              </a:spcBef>
              <a:spcAft>
                <a:spcPct val="0"/>
              </a:spcAft>
              <a:defRPr sz="2400" b="1">
                <a:solidFill>
                  <a:schemeClr val="tx1"/>
                </a:solidFill>
                <a:latin typeface="Arabic Transparent" pitchFamily="2" charset="0"/>
                <a:cs typeface="Arabic Transparent" pitchFamily="2"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b="1" i="0" u="none" strike="noStrike" kern="0" cap="none" spc="0" normalizeH="0" baseline="0" noProof="0" dirty="0" smtClean="0">
                <a:ln>
                  <a:noFill/>
                </a:ln>
                <a:solidFill>
                  <a:srgbClr val="000000"/>
                </a:solidFill>
                <a:effectLst/>
                <a:uLnTx/>
                <a:uFillTx/>
                <a:latin typeface="Arabic Transparent" pitchFamily="2" charset="0"/>
                <a:cs typeface="Arabic Transparent" pitchFamily="2" charset="0"/>
              </a:rPr>
              <a:t>ما هي المخدرات ؟؟</a:t>
            </a:r>
            <a:endParaRPr kumimoji="0" lang="en-US" sz="4000" b="1" i="0" u="none" strike="noStrike" kern="0" cap="none" spc="0" normalizeH="0" baseline="0" noProof="0" dirty="0" smtClean="0">
              <a:ln>
                <a:noFill/>
              </a:ln>
              <a:solidFill>
                <a:srgbClr val="000000"/>
              </a:solidFill>
              <a:effectLst/>
              <a:uLnTx/>
              <a:uFillTx/>
              <a:latin typeface="Arabic Transparent" pitchFamily="2" charset="0"/>
              <a:cs typeface="Arabic Transparent" pitchFamily="2" charset="0"/>
            </a:endParaRPr>
          </a:p>
        </p:txBody>
      </p:sp>
      <p:pic>
        <p:nvPicPr>
          <p:cNvPr id="8" name="Picture 10" descr="200710311512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84984"/>
            <a:ext cx="4572000" cy="3570058"/>
          </a:xfrm>
          <a:prstGeom prst="rect">
            <a:avLst/>
          </a:prstGeom>
          <a:noFill/>
          <a:ln w="38100">
            <a:solidFill>
              <a:srgbClr val="33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9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2960" y="1100628"/>
            <a:ext cx="7520940" cy="391254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ar-IQ" sz="2800" dirty="0" smtClean="0"/>
              <a:t>التمرين :</a:t>
            </a:r>
            <a:endParaRPr lang="en-US" sz="2800" dirty="0" smtClean="0"/>
          </a:p>
          <a:p>
            <a:pPr algn="ctr"/>
            <a:r>
              <a:rPr lang="ar-IQ" sz="2800" dirty="0" smtClean="0"/>
              <a:t>ما اقتراحاتكم للوقاية من استعمال المواد المخدرة والادمان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24336"/>
            <a:ext cx="9144000"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32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rot="19140000">
            <a:off x="996126" y="1660661"/>
            <a:ext cx="5584707" cy="1568978"/>
          </a:xfrm>
        </p:spPr>
        <p:style>
          <a:lnRef idx="1">
            <a:schemeClr val="accent4"/>
          </a:lnRef>
          <a:fillRef idx="2">
            <a:schemeClr val="accent4"/>
          </a:fillRef>
          <a:effectRef idx="1">
            <a:schemeClr val="accent4"/>
          </a:effectRef>
          <a:fontRef idx="minor">
            <a:schemeClr val="dk1"/>
          </a:fontRef>
        </p:style>
        <p:txBody>
          <a:bodyPr/>
          <a:lstStyle/>
          <a:p>
            <a:pPr algn="ctr"/>
            <a:r>
              <a:rPr lang="ar-IQ" sz="4000" b="1" dirty="0" smtClean="0">
                <a:cs typeface="+mn-cs"/>
              </a:rPr>
              <a:t>شكراً لحسن اصغاؤكم</a:t>
            </a:r>
            <a:br>
              <a:rPr lang="ar-IQ" sz="4000" b="1" dirty="0" smtClean="0">
                <a:cs typeface="+mn-cs"/>
              </a:rPr>
            </a:br>
            <a:r>
              <a:rPr lang="ar-IQ" sz="4000" b="1" dirty="0" smtClean="0">
                <a:cs typeface="+mn-cs"/>
              </a:rPr>
              <a:t> </a:t>
            </a:r>
            <a:endParaRPr lang="en-US" sz="4000" b="1" dirty="0">
              <a:cs typeface="+mn-cs"/>
            </a:endParaRPr>
          </a:p>
        </p:txBody>
      </p:sp>
    </p:spTree>
    <p:extLst>
      <p:ext uri="{BB962C8B-B14F-4D97-AF65-F5344CB8AC3E}">
        <p14:creationId xmlns:p14="http://schemas.microsoft.com/office/powerpoint/2010/main" val="3070131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1"/>
          </p:nvPr>
        </p:nvSpPr>
        <p:spPr>
          <a:xfrm rot="19140000">
            <a:off x="61425" y="1697067"/>
            <a:ext cx="6456528" cy="2621164"/>
          </a:xfrm>
        </p:spPr>
        <p:style>
          <a:lnRef idx="1">
            <a:schemeClr val="accent2"/>
          </a:lnRef>
          <a:fillRef idx="2">
            <a:schemeClr val="accent2"/>
          </a:fillRef>
          <a:effectRef idx="1">
            <a:schemeClr val="accent2"/>
          </a:effectRef>
          <a:fontRef idx="minor">
            <a:schemeClr val="dk1"/>
          </a:fontRef>
        </p:style>
        <p:txBody>
          <a:bodyPr>
            <a:normAutofit/>
          </a:bodyPr>
          <a:lstStyle/>
          <a:p>
            <a:pPr lvl="0" algn="r" rtl="1" fontAlgn="base">
              <a:spcBef>
                <a:spcPct val="0"/>
              </a:spcBef>
              <a:spcAft>
                <a:spcPct val="0"/>
              </a:spcAft>
            </a:pPr>
            <a:r>
              <a:rPr lang="ar-SA" sz="2400" b="1" cap="none" spc="0" dirty="0">
                <a:latin typeface="Arabic Transparent" pitchFamily="2" charset="0"/>
                <a:ea typeface="+mn-ea"/>
                <a:cs typeface="+mn-cs"/>
              </a:rPr>
              <a:t>استخدام أي عقار مخدر بأي صوره من الصور المختلفة</a:t>
            </a:r>
            <a:r>
              <a:rPr lang="en-US" sz="2400" b="1" cap="none" spc="0" dirty="0">
                <a:latin typeface="Arabic Transparent" pitchFamily="2" charset="0"/>
                <a:ea typeface="+mn-ea"/>
                <a:cs typeface="+mn-cs"/>
              </a:rPr>
              <a:t> </a:t>
            </a:r>
            <a:r>
              <a:rPr lang="ar-SA" sz="2400" b="1" cap="none" spc="0" dirty="0">
                <a:latin typeface="Arabic Transparent" pitchFamily="2" charset="0"/>
                <a:ea typeface="+mn-ea"/>
                <a:cs typeface="+mn-cs"/>
              </a:rPr>
              <a:t>مثل </a:t>
            </a:r>
            <a:r>
              <a:rPr lang="ar-SA" sz="2400" b="1" cap="none" spc="0" dirty="0">
                <a:solidFill>
                  <a:srgbClr val="333300"/>
                </a:solidFill>
                <a:latin typeface="Arabic Transparent" pitchFamily="2" charset="0"/>
                <a:ea typeface="+mn-ea"/>
                <a:cs typeface="+mn-cs"/>
              </a:rPr>
              <a:t>:</a:t>
            </a:r>
            <a:endParaRPr lang="en-US" sz="2400" b="1" cap="none" spc="0" dirty="0">
              <a:solidFill>
                <a:srgbClr val="333300"/>
              </a:solidFill>
              <a:latin typeface="Arabic Transparent" pitchFamily="2" charset="0"/>
              <a:ea typeface="+mn-ea"/>
              <a:cs typeface="+mn-cs"/>
            </a:endParaRPr>
          </a:p>
          <a:p>
            <a:pPr marL="457200" lvl="0" indent="-457200" algn="r" rtl="1" fontAlgn="base">
              <a:spcBef>
                <a:spcPct val="0"/>
              </a:spcBef>
              <a:spcAft>
                <a:spcPct val="0"/>
              </a:spcAft>
              <a:buSzPct val="80000"/>
              <a:buBlip>
                <a:blip r:embed="rId2"/>
              </a:buBlip>
            </a:pPr>
            <a:r>
              <a:rPr lang="ar-SA" sz="2400" b="1" cap="none" spc="0" dirty="0">
                <a:solidFill>
                  <a:srgbClr val="000000"/>
                </a:solidFill>
                <a:latin typeface="Arabic Transparent" pitchFamily="2" charset="0"/>
                <a:ea typeface="+mn-ea"/>
                <a:cs typeface="+mn-cs"/>
              </a:rPr>
              <a:t>صورة بودرة التي يتم تعاطيها عن طريق الاستنشاق.</a:t>
            </a:r>
          </a:p>
          <a:p>
            <a:pPr marL="457200" lvl="0" indent="-457200" algn="r" rtl="1" fontAlgn="base">
              <a:spcBef>
                <a:spcPct val="0"/>
              </a:spcBef>
              <a:spcAft>
                <a:spcPct val="0"/>
              </a:spcAft>
              <a:buSzPct val="80000"/>
              <a:buBlip>
                <a:blip r:embed="rId2"/>
              </a:buBlip>
            </a:pPr>
            <a:r>
              <a:rPr lang="ar-SA" sz="2400" b="1" cap="none" spc="0" dirty="0">
                <a:solidFill>
                  <a:srgbClr val="000000"/>
                </a:solidFill>
                <a:latin typeface="Arabic Transparent" pitchFamily="2" charset="0"/>
                <a:ea typeface="+mn-ea"/>
                <a:cs typeface="+mn-cs"/>
              </a:rPr>
              <a:t>صورة صلبه كالأقراص المخدرة التي يتم تعاطيها عن طريق البلع.</a:t>
            </a:r>
          </a:p>
          <a:p>
            <a:pPr marL="457200" lvl="0" indent="-457200" algn="r" rtl="1" fontAlgn="base">
              <a:spcBef>
                <a:spcPct val="0"/>
              </a:spcBef>
              <a:spcAft>
                <a:spcPct val="0"/>
              </a:spcAft>
              <a:buSzPct val="80000"/>
              <a:buBlip>
                <a:blip r:embed="rId2"/>
              </a:buBlip>
            </a:pPr>
            <a:r>
              <a:rPr lang="ar-SA" sz="2400" b="1" cap="none" spc="0" dirty="0">
                <a:solidFill>
                  <a:srgbClr val="000000"/>
                </a:solidFill>
                <a:latin typeface="Arabic Transparent" pitchFamily="2" charset="0"/>
                <a:ea typeface="+mn-ea"/>
                <a:cs typeface="+mn-cs"/>
              </a:rPr>
              <a:t>صورة سائلة كالكحوليات التي يتم تعاطيها عن طريق الشرب.</a:t>
            </a:r>
            <a:endParaRPr lang="en-US" sz="2400" b="1" cap="none" spc="0" dirty="0">
              <a:solidFill>
                <a:srgbClr val="000000"/>
              </a:solidFill>
              <a:latin typeface="Arabic Transparent" pitchFamily="2" charset="0"/>
              <a:ea typeface="+mn-ea"/>
              <a:cs typeface="+mn-cs"/>
            </a:endParaRPr>
          </a:p>
        </p:txBody>
      </p:sp>
      <p:sp>
        <p:nvSpPr>
          <p:cNvPr id="6" name="Rectangle 4"/>
          <p:cNvSpPr>
            <a:spLocks noGrp="1" noChangeArrowheads="1"/>
          </p:cNvSpPr>
          <p:nvPr>
            <p:ph type="title"/>
          </p:nvPr>
        </p:nvSpPr>
        <p:spPr bwMode="auto">
          <a:xfrm rot="19140000">
            <a:off x="-281665" y="954783"/>
            <a:ext cx="4146226" cy="1163395"/>
          </a:xfrm>
          <a:prstGeom prst="rect">
            <a:avLst/>
          </a:prstGeom>
          <a:solidFill>
            <a:srgbClr val="B9C8A0"/>
          </a:solidFill>
          <a:ln w="19050">
            <a:solidFill>
              <a:srgbClr val="000000"/>
            </a:solidFill>
            <a:prstDash val="dash"/>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AE" sz="2400" b="1" i="0" u="none" strike="noStrike" kern="0" cap="none" spc="0" normalizeH="0" baseline="0" noProof="0" dirty="0" smtClean="0">
                <a:ln>
                  <a:noFill/>
                </a:ln>
                <a:solidFill>
                  <a:sysClr val="windowText" lastClr="000000"/>
                </a:solidFill>
                <a:effectLst/>
                <a:uLnTx/>
                <a:uFillTx/>
              </a:rPr>
              <a:t>ماذا</a:t>
            </a:r>
            <a:r>
              <a:rPr kumimoji="0" lang="ar-SA" sz="2400" b="1" i="0" u="none" strike="noStrike" kern="0" cap="none" spc="0" normalizeH="0" baseline="0" noProof="0" dirty="0" smtClean="0">
                <a:ln>
                  <a:noFill/>
                </a:ln>
                <a:solidFill>
                  <a:sysClr val="windowText" lastClr="000000"/>
                </a:solidFill>
                <a:effectLst/>
                <a:uLnTx/>
                <a:uFillTx/>
              </a:rPr>
              <a:t> يقصد بتعاطي المخدرات </a:t>
            </a:r>
            <a:r>
              <a:rPr kumimoji="0" lang="ar-SA" sz="2400" b="0" i="0" u="none" strike="noStrike" kern="0" cap="none" spc="0" normalizeH="0" baseline="0" noProof="0" dirty="0" smtClean="0">
                <a:ln>
                  <a:noFill/>
                </a:ln>
                <a:solidFill>
                  <a:sysClr val="windowText" lastClr="000000"/>
                </a:solidFill>
                <a:effectLst/>
                <a:uLnTx/>
                <a:uFillTx/>
              </a:rPr>
              <a:t>؟؟</a:t>
            </a:r>
            <a:r>
              <a:rPr kumimoji="0" lang="ar-IQ" sz="2400" b="1" i="0" u="none" strike="noStrike" kern="0" cap="none" spc="0" normalizeH="0" baseline="0" noProof="0" dirty="0" smtClean="0">
                <a:ln>
                  <a:noFill/>
                </a:ln>
                <a:solidFill>
                  <a:sysClr val="windowText" lastClr="000000"/>
                </a:solidFill>
                <a:effectLst/>
                <a:uLnTx/>
                <a:uFillTx/>
              </a:rPr>
              <a:t/>
            </a:r>
            <a:br>
              <a:rPr kumimoji="0" lang="ar-IQ" sz="2400" b="1" i="0" u="none" strike="noStrike" kern="0" cap="none" spc="0" normalizeH="0" baseline="0" noProof="0" dirty="0" smtClean="0">
                <a:ln>
                  <a:noFill/>
                </a:ln>
                <a:solidFill>
                  <a:sysClr val="windowText" lastClr="000000"/>
                </a:solidFill>
                <a:effectLst/>
                <a:uLnTx/>
                <a:uFillTx/>
              </a:rPr>
            </a:br>
            <a:endParaRPr kumimoji="0" lang="en-US" sz="2400" b="1" i="0" u="none" strike="noStrike" kern="0" cap="none" spc="0" normalizeH="0" baseline="0" noProof="0" dirty="0" smtClean="0">
              <a:ln>
                <a:noFill/>
              </a:ln>
              <a:solidFill>
                <a:sysClr val="windowText" lastClr="000000"/>
              </a:solidFill>
              <a:effectLst/>
              <a:uLnTx/>
              <a:uFillTx/>
            </a:endParaRPr>
          </a:p>
        </p:txBody>
      </p:sp>
      <p:pic>
        <p:nvPicPr>
          <p:cNvPr id="8" name="Picture 19" descr="_41827628_drugs2_bbc_i203"/>
          <p:cNvPicPr>
            <a:picLocks noChangeAspect="1" noChangeArrowheads="1"/>
          </p:cNvPicPr>
          <p:nvPr/>
        </p:nvPicPr>
        <p:blipFill>
          <a:blip r:embed="rId3">
            <a:extLst>
              <a:ext uri="{28A0092B-C50C-407E-A947-70E740481C1C}">
                <a14:useLocalDpi xmlns:a14="http://schemas.microsoft.com/office/drawing/2010/main" val="0"/>
              </a:ext>
            </a:extLst>
          </a:blip>
          <a:srcRect l="3101" t="4509" r="3101" b="4509"/>
          <a:stretch>
            <a:fillRect/>
          </a:stretch>
        </p:blipFill>
        <p:spPr bwMode="auto">
          <a:xfrm>
            <a:off x="5004048" y="3411760"/>
            <a:ext cx="2376487" cy="1728788"/>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1" descr="dru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737" y="5140548"/>
            <a:ext cx="2419350" cy="17145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3" descr="3112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5140548"/>
            <a:ext cx="2374900" cy="1700213"/>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2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ar-IQ" b="1" dirty="0">
                <a:latin typeface="Calibri"/>
                <a:ea typeface="Calibri"/>
                <a:cs typeface="Arial"/>
              </a:rPr>
              <a:t>ما هو الادمان ؟؟</a:t>
            </a:r>
            <a:endParaRPr lang="en-US" dirty="0"/>
          </a:p>
        </p:txBody>
      </p:sp>
      <p:sp>
        <p:nvSpPr>
          <p:cNvPr id="3" name="عنصر نائب للمحتوى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marR="0" algn="r">
              <a:lnSpc>
                <a:spcPct val="115000"/>
              </a:lnSpc>
              <a:spcBef>
                <a:spcPts val="0"/>
              </a:spcBef>
              <a:spcAft>
                <a:spcPts val="1000"/>
              </a:spcAft>
            </a:pPr>
            <a:r>
              <a:rPr lang="ar-IQ" sz="2000" dirty="0">
                <a:latin typeface="Calibri"/>
                <a:ea typeface="Calibri"/>
              </a:rPr>
              <a:t>هو خطر قاتل وكارثة مدمرة يتمثل في ذرات من مسحوق ابيض يتم استنشاقه أو حقنه في وريد شاب او شابة او دخان ازرق يتصاعد من انفاس فرد يتصور نفسه محلقاً في اجواء المتعة والانتعاش الوهمي وهو في الحقيقة ينحدر الى الهاوية مدمراً معه تطلعاته وآمال أسرته ومجتمعه .</a:t>
            </a:r>
            <a:endParaRPr lang="en-US" sz="2000" dirty="0">
              <a:latin typeface="Calibri"/>
              <a:ea typeface="Calibri"/>
            </a:endParaRPr>
          </a:p>
          <a:p>
            <a:pPr marL="0" marR="0" algn="r">
              <a:lnSpc>
                <a:spcPct val="115000"/>
              </a:lnSpc>
              <a:spcBef>
                <a:spcPts val="0"/>
              </a:spcBef>
              <a:spcAft>
                <a:spcPts val="1000"/>
              </a:spcAft>
            </a:pPr>
            <a:r>
              <a:rPr lang="ar-IQ" sz="2000" dirty="0">
                <a:latin typeface="Calibri"/>
                <a:ea typeface="Calibri"/>
              </a:rPr>
              <a:t>ويعرف ايضاً التعاطي المتكرر لمادة نفسية او لمواد نفسية الى درجة المتعاطي ( المدمن ) يكشف عن انشغال شديد بالتعاطي كما يكشف عن عجز او رفض للانقطاع عنه أو تعديله وكثيراً </a:t>
            </a:r>
            <a:r>
              <a:rPr lang="ar-IQ" sz="2000" dirty="0" err="1">
                <a:latin typeface="Calibri"/>
                <a:ea typeface="Calibri"/>
              </a:rPr>
              <a:t>ماتبدو</a:t>
            </a:r>
            <a:r>
              <a:rPr lang="ar-IQ" sz="2000" dirty="0">
                <a:latin typeface="Calibri"/>
                <a:ea typeface="Calibri"/>
              </a:rPr>
              <a:t> عليه اعراض الانسحاب اذا ما أنقطع عن التعاطي وتصبح حياة المدمن تحت سيطرة التعاطي الى درجه تصل الى استبعاد اي نشاط آخر .</a:t>
            </a:r>
            <a:endParaRPr lang="en-US" sz="2000" dirty="0">
              <a:latin typeface="Calibri"/>
              <a:ea typeface="Calibri"/>
            </a:endParaRPr>
          </a:p>
          <a:p>
            <a:endParaRPr lang="en-US"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22800"/>
            <a:ext cx="9144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124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rot="19140000">
            <a:off x="1011540" y="1674420"/>
            <a:ext cx="5440322" cy="1571685"/>
          </a:xfrm>
        </p:spPr>
        <p:style>
          <a:lnRef idx="1">
            <a:schemeClr val="accent2"/>
          </a:lnRef>
          <a:fillRef idx="2">
            <a:schemeClr val="accent2"/>
          </a:fillRef>
          <a:effectRef idx="1">
            <a:schemeClr val="accent2"/>
          </a:effectRef>
          <a:fontRef idx="minor">
            <a:schemeClr val="dk1"/>
          </a:fontRef>
        </p:style>
        <p:txBody>
          <a:bodyPr/>
          <a:lstStyle/>
          <a:p>
            <a:pPr algn="ctr"/>
            <a:r>
              <a:rPr lang="ar-IQ" sz="2800" b="1" dirty="0" smtClean="0"/>
              <a:t>ما هي آثار المخدرات على الفرد والمجتمع وكيف يتم دمجه بالمجتمع ؟ </a:t>
            </a:r>
            <a:endParaRPr lang="ar-IQ" sz="2800" b="1" dirty="0"/>
          </a:p>
        </p:txBody>
      </p:sp>
      <p:sp>
        <p:nvSpPr>
          <p:cNvPr id="6" name="تمرير أفقي 5"/>
          <p:cNvSpPr/>
          <p:nvPr/>
        </p:nvSpPr>
        <p:spPr>
          <a:xfrm>
            <a:off x="3275856" y="3429000"/>
            <a:ext cx="5544616" cy="1872208"/>
          </a:xfrm>
          <a:prstGeom prst="horizontalScrol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3600" b="1" dirty="0" smtClean="0">
                <a:solidFill>
                  <a:srgbClr val="000000"/>
                </a:solidFill>
              </a:rPr>
              <a:t>المحاضرة </a:t>
            </a:r>
          </a:p>
          <a:p>
            <a:pPr algn="ctr"/>
            <a:r>
              <a:rPr lang="ar-IQ" sz="3600" b="1" dirty="0" err="1" smtClean="0">
                <a:solidFill>
                  <a:srgbClr val="000000"/>
                </a:solidFill>
              </a:rPr>
              <a:t>أ.د</a:t>
            </a:r>
            <a:r>
              <a:rPr lang="ar-IQ" sz="3600" b="1" dirty="0" smtClean="0">
                <a:solidFill>
                  <a:srgbClr val="000000"/>
                </a:solidFill>
              </a:rPr>
              <a:t>. شيماء عبد العزيز عبد الحميد </a:t>
            </a:r>
            <a:endParaRPr lang="ar-IQ" sz="3600" b="1" dirty="0">
              <a:solidFill>
                <a:srgbClr val="000000"/>
              </a:solidFill>
            </a:endParaRPr>
          </a:p>
        </p:txBody>
      </p:sp>
    </p:spTree>
    <p:extLst>
      <p:ext uri="{BB962C8B-B14F-4D97-AF65-F5344CB8AC3E}">
        <p14:creationId xmlns:p14="http://schemas.microsoft.com/office/powerpoint/2010/main" val="328220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04664"/>
            <a:ext cx="7520940" cy="548640"/>
          </a:xfrm>
        </p:spPr>
        <p:style>
          <a:lnRef idx="1">
            <a:schemeClr val="accent4"/>
          </a:lnRef>
          <a:fillRef idx="2">
            <a:schemeClr val="accent4"/>
          </a:fillRef>
          <a:effectRef idx="1">
            <a:schemeClr val="accent4"/>
          </a:effectRef>
          <a:fontRef idx="minor">
            <a:schemeClr val="dk1"/>
          </a:fontRef>
        </p:style>
        <p:txBody>
          <a:bodyPr/>
          <a:lstStyle/>
          <a:p>
            <a:pPr marL="0" marR="0" algn="ctr">
              <a:lnSpc>
                <a:spcPct val="115000"/>
              </a:lnSpc>
              <a:spcBef>
                <a:spcPts val="0"/>
              </a:spcBef>
              <a:spcAft>
                <a:spcPts val="1000"/>
              </a:spcAft>
            </a:pPr>
            <a:r>
              <a:rPr lang="ar-IQ" b="1" dirty="0">
                <a:latin typeface="Calibri"/>
                <a:ea typeface="Calibri"/>
                <a:cs typeface="Arial"/>
              </a:rPr>
              <a:t/>
            </a:r>
            <a:br>
              <a:rPr lang="ar-IQ" b="1" dirty="0">
                <a:latin typeface="Calibri"/>
                <a:ea typeface="Calibri"/>
                <a:cs typeface="Arial"/>
              </a:rPr>
            </a:br>
            <a:r>
              <a:rPr lang="ar-IQ" b="1" dirty="0" smtClean="0">
                <a:latin typeface="Calibri"/>
                <a:ea typeface="Calibri"/>
                <a:cs typeface="Arial"/>
              </a:rPr>
              <a:t>آثار </a:t>
            </a:r>
            <a:r>
              <a:rPr lang="ar-IQ" b="1" dirty="0">
                <a:latin typeface="Calibri"/>
                <a:ea typeface="Calibri"/>
                <a:cs typeface="Arial"/>
              </a:rPr>
              <a:t>تعاطي </a:t>
            </a:r>
            <a:r>
              <a:rPr lang="ar-IQ" b="1" dirty="0" smtClean="0">
                <a:latin typeface="Calibri"/>
                <a:ea typeface="Calibri"/>
                <a:cs typeface="Arial"/>
              </a:rPr>
              <a:t>المخدرات</a:t>
            </a:r>
            <a:r>
              <a:rPr lang="en-US" sz="1800" dirty="0">
                <a:latin typeface="Calibri"/>
                <a:ea typeface="Calibri"/>
                <a:cs typeface="Arial"/>
              </a:rPr>
              <a:t/>
            </a:r>
            <a:br>
              <a:rPr lang="en-US" sz="1800" dirty="0">
                <a:latin typeface="Calibri"/>
                <a:ea typeface="Calibri"/>
                <a:cs typeface="Arial"/>
              </a:rPr>
            </a:br>
            <a:endParaRPr lang="en-US" dirty="0"/>
          </a:p>
        </p:txBody>
      </p:sp>
      <p:sp>
        <p:nvSpPr>
          <p:cNvPr id="3" name="عنصر نائب للمحتوى 2"/>
          <p:cNvSpPr>
            <a:spLocks noGrp="1"/>
          </p:cNvSpPr>
          <p:nvPr>
            <p:ph idx="1"/>
          </p:nvPr>
        </p:nvSpPr>
        <p:spPr>
          <a:xfrm>
            <a:off x="755576" y="1100628"/>
            <a:ext cx="7588324" cy="5424716"/>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pPr marL="0" marR="0" algn="r">
              <a:lnSpc>
                <a:spcPct val="115000"/>
              </a:lnSpc>
              <a:spcBef>
                <a:spcPts val="0"/>
              </a:spcBef>
              <a:spcAft>
                <a:spcPts val="1000"/>
              </a:spcAft>
            </a:pPr>
            <a:r>
              <a:rPr lang="ar-IQ" sz="7200" dirty="0">
                <a:latin typeface="Calibri"/>
                <a:ea typeface="Calibri"/>
              </a:rPr>
              <a:t> </a:t>
            </a:r>
            <a:endParaRPr lang="en-US" sz="7200" dirty="0">
              <a:latin typeface="Calibri"/>
              <a:ea typeface="Calibri"/>
            </a:endParaRPr>
          </a:p>
          <a:p>
            <a:pPr marL="0" marR="0" algn="r">
              <a:lnSpc>
                <a:spcPct val="115000"/>
              </a:lnSpc>
              <a:spcBef>
                <a:spcPts val="0"/>
              </a:spcBef>
              <a:spcAft>
                <a:spcPts val="1000"/>
              </a:spcAft>
            </a:pPr>
            <a:r>
              <a:rPr lang="ar-IQ" sz="8000" dirty="0">
                <a:latin typeface="Calibri"/>
                <a:ea typeface="Calibri"/>
              </a:rPr>
              <a:t>أولاً :- آثار تعاطي المخدرات على الفرد :</a:t>
            </a:r>
            <a:endParaRPr lang="en-US" sz="8000" dirty="0">
              <a:latin typeface="Calibri"/>
              <a:ea typeface="Calibri"/>
            </a:endParaRPr>
          </a:p>
          <a:p>
            <a:pPr marL="0" marR="0" algn="r">
              <a:lnSpc>
                <a:spcPct val="115000"/>
              </a:lnSpc>
              <a:spcBef>
                <a:spcPts val="0"/>
              </a:spcBef>
              <a:spcAft>
                <a:spcPts val="1000"/>
              </a:spcAft>
            </a:pPr>
            <a:r>
              <a:rPr lang="ar-IQ" sz="7200" dirty="0">
                <a:latin typeface="Calibri"/>
                <a:ea typeface="Calibri"/>
              </a:rPr>
              <a:t>كافة المجتمعات يعد الفرد أساس البناء وهو رافعة مهمة في نهضة الامم وصناعة أمجادها </a:t>
            </a:r>
            <a:r>
              <a:rPr lang="ar-IQ" sz="7200" dirty="0" err="1">
                <a:latin typeface="Calibri"/>
                <a:ea typeface="Calibri"/>
              </a:rPr>
              <a:t>وأذا</a:t>
            </a:r>
            <a:r>
              <a:rPr lang="ar-IQ" sz="7200" dirty="0">
                <a:latin typeface="Calibri"/>
                <a:ea typeface="Calibri"/>
              </a:rPr>
              <a:t> ما خسرت الأمة الفرد فأنها في المحصلة ستجد نفسها أمام مجتمع خاو ضعيف </a:t>
            </a:r>
            <a:r>
              <a:rPr lang="ar-IQ" sz="7200" dirty="0" err="1">
                <a:latin typeface="Calibri"/>
                <a:ea typeface="Calibri"/>
              </a:rPr>
              <a:t>لايتقن</a:t>
            </a:r>
            <a:r>
              <a:rPr lang="ar-IQ" sz="7200" dirty="0">
                <a:latin typeface="Calibri"/>
                <a:ea typeface="Calibri"/>
              </a:rPr>
              <a:t> فن البناء والحضارة والتقدم والازدهار والقيم الاخلاقية .</a:t>
            </a:r>
            <a:endParaRPr lang="en-US" sz="7200" dirty="0">
              <a:latin typeface="Calibri"/>
              <a:ea typeface="Calibri"/>
            </a:endParaRPr>
          </a:p>
          <a:p>
            <a:pPr marL="0" marR="0" algn="r">
              <a:lnSpc>
                <a:spcPct val="115000"/>
              </a:lnSpc>
              <a:spcBef>
                <a:spcPts val="0"/>
              </a:spcBef>
              <a:spcAft>
                <a:spcPts val="1000"/>
              </a:spcAft>
            </a:pPr>
            <a:r>
              <a:rPr lang="ar-IQ" sz="7200" dirty="0">
                <a:latin typeface="Calibri"/>
                <a:ea typeface="Calibri"/>
              </a:rPr>
              <a:t>للمخدرات دور مهم واثر كبير على الافراد داخل المجتمعات تؤدي في نهايتها الى آثار كارثية عليه ، ومن هذه الاثار الخطيرة والمدمرة على الفرد هي :-</a:t>
            </a:r>
            <a:endParaRPr lang="en-US" sz="7200" dirty="0">
              <a:latin typeface="Calibri"/>
              <a:ea typeface="Calibri"/>
            </a:endParaRPr>
          </a:p>
          <a:p>
            <a:pPr marL="457200" marR="0" algn="r">
              <a:lnSpc>
                <a:spcPct val="115000"/>
              </a:lnSpc>
              <a:spcBef>
                <a:spcPts val="0"/>
              </a:spcBef>
              <a:spcAft>
                <a:spcPts val="0"/>
              </a:spcAft>
            </a:pPr>
            <a:r>
              <a:rPr lang="ar-IQ" sz="7200" dirty="0">
                <a:latin typeface="Calibri"/>
                <a:ea typeface="Calibri"/>
              </a:rPr>
              <a:t>1-ضعف القدرة على التوافق الاجتماعي .</a:t>
            </a:r>
            <a:endParaRPr lang="en-US" sz="7200" dirty="0">
              <a:latin typeface="Calibri"/>
              <a:ea typeface="Calibri"/>
            </a:endParaRPr>
          </a:p>
          <a:p>
            <a:pPr marL="457200" marR="0" algn="r">
              <a:lnSpc>
                <a:spcPct val="115000"/>
              </a:lnSpc>
              <a:spcBef>
                <a:spcPts val="0"/>
              </a:spcBef>
              <a:spcAft>
                <a:spcPts val="0"/>
              </a:spcAft>
            </a:pPr>
            <a:r>
              <a:rPr lang="ar-IQ" sz="7200" dirty="0">
                <a:latin typeface="Calibri"/>
                <a:ea typeface="Calibri"/>
              </a:rPr>
              <a:t>2-عدم القبول الاجتماعي للشخص المدمن وخاصة من المحيطين به .</a:t>
            </a:r>
            <a:endParaRPr lang="en-US" sz="7200" dirty="0">
              <a:latin typeface="Calibri"/>
              <a:ea typeface="Calibri"/>
            </a:endParaRPr>
          </a:p>
          <a:p>
            <a:pPr marL="457200" marR="0" algn="r">
              <a:lnSpc>
                <a:spcPct val="115000"/>
              </a:lnSpc>
              <a:spcBef>
                <a:spcPts val="0"/>
              </a:spcBef>
              <a:spcAft>
                <a:spcPts val="0"/>
              </a:spcAft>
            </a:pPr>
            <a:r>
              <a:rPr lang="ar-IQ" sz="7200" dirty="0">
                <a:latin typeface="Calibri"/>
                <a:ea typeface="Calibri"/>
              </a:rPr>
              <a:t>3-فقدان الكيان داخل الاسرة .</a:t>
            </a:r>
            <a:endParaRPr lang="en-US" sz="7200" dirty="0">
              <a:latin typeface="Calibri"/>
              <a:ea typeface="Calibri"/>
            </a:endParaRPr>
          </a:p>
          <a:p>
            <a:pPr marL="457200" marR="0" algn="r">
              <a:lnSpc>
                <a:spcPct val="115000"/>
              </a:lnSpc>
              <a:spcBef>
                <a:spcPts val="0"/>
              </a:spcBef>
              <a:spcAft>
                <a:spcPts val="0"/>
              </a:spcAft>
            </a:pPr>
            <a:r>
              <a:rPr lang="ar-IQ" sz="7200" dirty="0">
                <a:latin typeface="Calibri"/>
                <a:ea typeface="Calibri"/>
              </a:rPr>
              <a:t>4-الانزلاق في هاوية الجريمة .</a:t>
            </a:r>
            <a:endParaRPr lang="en-US" sz="7200" dirty="0">
              <a:latin typeface="Calibri"/>
              <a:ea typeface="Calibri"/>
            </a:endParaRPr>
          </a:p>
          <a:p>
            <a:pPr marL="457200" marR="0" algn="r">
              <a:lnSpc>
                <a:spcPct val="115000"/>
              </a:lnSpc>
              <a:spcBef>
                <a:spcPts val="0"/>
              </a:spcBef>
              <a:spcAft>
                <a:spcPts val="0"/>
              </a:spcAft>
            </a:pPr>
            <a:r>
              <a:rPr lang="ar-IQ" sz="7200" dirty="0">
                <a:latin typeface="Calibri"/>
                <a:ea typeface="Calibri"/>
              </a:rPr>
              <a:t> </a:t>
            </a:r>
            <a:endParaRPr lang="en-US" sz="7200" dirty="0">
              <a:latin typeface="Calibri"/>
              <a:ea typeface="Calibri"/>
            </a:endParaRPr>
          </a:p>
          <a:p>
            <a:pPr marL="457200" marR="0" algn="r">
              <a:lnSpc>
                <a:spcPct val="115000"/>
              </a:lnSpc>
              <a:spcBef>
                <a:spcPts val="0"/>
              </a:spcBef>
              <a:spcAft>
                <a:spcPts val="0"/>
              </a:spcAft>
            </a:pPr>
            <a:r>
              <a:rPr lang="ar-IQ" sz="7200" dirty="0">
                <a:latin typeface="Calibri"/>
                <a:ea typeface="Calibri"/>
              </a:rPr>
              <a:t> </a:t>
            </a:r>
            <a:endParaRPr lang="en-US" sz="7200" dirty="0">
              <a:latin typeface="Calibri"/>
              <a:ea typeface="Calibri"/>
            </a:endParaRPr>
          </a:p>
          <a:p>
            <a:pPr marL="457200" marR="0" algn="r">
              <a:lnSpc>
                <a:spcPct val="115000"/>
              </a:lnSpc>
              <a:spcBef>
                <a:spcPts val="0"/>
              </a:spcBef>
              <a:spcAft>
                <a:spcPts val="1000"/>
              </a:spcAft>
            </a:pPr>
            <a:r>
              <a:rPr lang="ar-IQ" sz="3800" dirty="0">
                <a:latin typeface="Calibri"/>
                <a:ea typeface="Calibri"/>
              </a:rPr>
              <a:t> </a:t>
            </a:r>
            <a:endParaRPr lang="en-US" sz="3800" dirty="0">
              <a:latin typeface="Calibri"/>
              <a:ea typeface="Calibri"/>
            </a:endParaRPr>
          </a:p>
          <a:p>
            <a:endParaRPr lang="en-US" sz="3800" dirty="0"/>
          </a:p>
        </p:txBody>
      </p:sp>
      <p:pic>
        <p:nvPicPr>
          <p:cNvPr id="4" name="Picture 12" descr="heroen"/>
          <p:cNvPicPr>
            <a:picLocks noChangeAspect="1" noChangeArrowheads="1"/>
          </p:cNvPicPr>
          <p:nvPr/>
        </p:nvPicPr>
        <p:blipFill>
          <a:blip r:embed="rId2">
            <a:extLst>
              <a:ext uri="{28A0092B-C50C-407E-A947-70E740481C1C}">
                <a14:useLocalDpi xmlns:a14="http://schemas.microsoft.com/office/drawing/2010/main" val="0"/>
              </a:ext>
            </a:extLst>
          </a:blip>
          <a:srcRect l="1772" t="3017" r="1810" b="1836"/>
          <a:stretch>
            <a:fillRect/>
          </a:stretch>
        </p:blipFill>
        <p:spPr bwMode="auto">
          <a:xfrm>
            <a:off x="0" y="4365104"/>
            <a:ext cx="5724128" cy="2447652"/>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61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660332" cy="3266722"/>
          </a:xfrm>
        </p:spPr>
        <p:style>
          <a:lnRef idx="1">
            <a:schemeClr val="accent4"/>
          </a:lnRef>
          <a:fillRef idx="2">
            <a:schemeClr val="accent4"/>
          </a:fillRef>
          <a:effectRef idx="1">
            <a:schemeClr val="accent4"/>
          </a:effectRef>
          <a:fontRef idx="minor">
            <a:schemeClr val="dk1"/>
          </a:fontRef>
        </p:style>
        <p:txBody>
          <a:bodyPr>
            <a:normAutofit/>
          </a:bodyPr>
          <a:lstStyle/>
          <a:p>
            <a:pPr marL="457200" lvl="0" algn="r">
              <a:lnSpc>
                <a:spcPct val="115000"/>
              </a:lnSpc>
              <a:spcBef>
                <a:spcPts val="0"/>
              </a:spcBef>
            </a:pPr>
            <a:r>
              <a:rPr lang="ar-IQ" sz="1800" dirty="0">
                <a:solidFill>
                  <a:srgbClr val="000000"/>
                </a:solidFill>
                <a:latin typeface="Calibri"/>
                <a:ea typeface="Calibri"/>
              </a:rPr>
              <a:t>5- فتور الهمة والنشاط مع ضعف الارادة.</a:t>
            </a:r>
            <a:endParaRPr lang="en-US" sz="1800" dirty="0">
              <a:solidFill>
                <a:srgbClr val="000000"/>
              </a:solidFill>
              <a:latin typeface="Calibri"/>
              <a:ea typeface="Calibri"/>
            </a:endParaRPr>
          </a:p>
          <a:p>
            <a:pPr marL="457200" lvl="0" algn="r">
              <a:lnSpc>
                <a:spcPct val="115000"/>
              </a:lnSpc>
              <a:spcBef>
                <a:spcPts val="0"/>
              </a:spcBef>
            </a:pPr>
            <a:r>
              <a:rPr lang="ar-IQ" sz="1800" dirty="0">
                <a:solidFill>
                  <a:srgbClr val="000000"/>
                </a:solidFill>
                <a:latin typeface="Calibri"/>
                <a:ea typeface="Calibri"/>
              </a:rPr>
              <a:t>6-ارتفاع نسبة المنتحرين والمتسولين والمتشردين.</a:t>
            </a:r>
            <a:endParaRPr lang="en-US" sz="1800" dirty="0">
              <a:solidFill>
                <a:srgbClr val="000000"/>
              </a:solidFill>
              <a:latin typeface="Calibri"/>
              <a:ea typeface="Calibri"/>
            </a:endParaRPr>
          </a:p>
          <a:p>
            <a:pPr marL="457200" lvl="0" algn="r">
              <a:lnSpc>
                <a:spcPct val="115000"/>
              </a:lnSpc>
              <a:spcBef>
                <a:spcPts val="0"/>
              </a:spcBef>
            </a:pPr>
            <a:r>
              <a:rPr lang="ar-IQ" sz="1800" dirty="0">
                <a:solidFill>
                  <a:srgbClr val="000000"/>
                </a:solidFill>
                <a:latin typeface="Calibri"/>
                <a:ea typeface="Calibri"/>
              </a:rPr>
              <a:t>7-عدم القدرة على تشكيل علاقات اجتماعية ناجحة.</a:t>
            </a:r>
            <a:endParaRPr lang="en-US" sz="1800" dirty="0">
              <a:solidFill>
                <a:srgbClr val="000000"/>
              </a:solidFill>
              <a:latin typeface="Calibri"/>
              <a:ea typeface="Calibri"/>
            </a:endParaRPr>
          </a:p>
          <a:p>
            <a:pPr marL="457200" lvl="0" algn="r">
              <a:lnSpc>
                <a:spcPct val="115000"/>
              </a:lnSpc>
              <a:spcBef>
                <a:spcPts val="0"/>
              </a:spcBef>
            </a:pPr>
            <a:r>
              <a:rPr lang="ar-IQ" sz="1800" dirty="0">
                <a:solidFill>
                  <a:srgbClr val="000000"/>
                </a:solidFill>
                <a:latin typeface="Calibri"/>
                <a:ea typeface="Calibri"/>
              </a:rPr>
              <a:t>8-انهيار المثل العليا والقدوة .</a:t>
            </a:r>
            <a:endParaRPr lang="en-US" sz="1800" dirty="0">
              <a:solidFill>
                <a:srgbClr val="000000"/>
              </a:solidFill>
              <a:latin typeface="Calibri"/>
              <a:ea typeface="Calibri"/>
            </a:endParaRPr>
          </a:p>
          <a:p>
            <a:pPr marL="457200" lvl="0" algn="r">
              <a:lnSpc>
                <a:spcPct val="115000"/>
              </a:lnSpc>
              <a:spcBef>
                <a:spcPts val="0"/>
              </a:spcBef>
            </a:pPr>
            <a:r>
              <a:rPr lang="ar-IQ" sz="1800" dirty="0">
                <a:solidFill>
                  <a:srgbClr val="000000"/>
                </a:solidFill>
                <a:latin typeface="Calibri"/>
                <a:ea typeface="Calibri"/>
              </a:rPr>
              <a:t>9-سوء الخلق وعدم الاكتراث والاهمال .</a:t>
            </a:r>
            <a:endParaRPr lang="en-US" sz="1800" dirty="0">
              <a:solidFill>
                <a:srgbClr val="000000"/>
              </a:solidFill>
              <a:latin typeface="Calibri"/>
              <a:ea typeface="Calibri"/>
            </a:endParaRPr>
          </a:p>
          <a:p>
            <a:pPr marL="457200" lvl="0" algn="r">
              <a:lnSpc>
                <a:spcPct val="115000"/>
              </a:lnSpc>
              <a:spcBef>
                <a:spcPts val="0"/>
              </a:spcBef>
            </a:pPr>
            <a:r>
              <a:rPr lang="ar-IQ" sz="1800" dirty="0">
                <a:solidFill>
                  <a:srgbClr val="000000"/>
                </a:solidFill>
                <a:latin typeface="Calibri"/>
                <a:ea typeface="Calibri"/>
              </a:rPr>
              <a:t>لهذا فأن تعاطي المخدرات يجعل الفرد يفقد كل القيم الدينية والاخلاقية ويهمل عمله الوظيفي والتعليم مما يقلل من انتاجيته ونشاطه اجتماعياً وثقافياً وبالتالي يفقد ثقة الناس به ويتحول بفعل المخدرات الى شخص كسلان سطحي غير موثوق فيه مهمل ومنحرف في المزاج والتعامل مع الاخرين .</a:t>
            </a:r>
            <a:endParaRPr lang="en-US" sz="1800" dirty="0">
              <a:solidFill>
                <a:srgbClr val="000000"/>
              </a:solidFill>
              <a:latin typeface="Calibri"/>
              <a:ea typeface="Calibri"/>
            </a:endParaRPr>
          </a:p>
          <a:p>
            <a:endParaRPr lang="en-US" sz="1800" dirty="0"/>
          </a:p>
        </p:txBody>
      </p:sp>
      <p:pic>
        <p:nvPicPr>
          <p:cNvPr id="4" name="Picture 5" descr="تعاطي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815402"/>
            <a:ext cx="5076056" cy="3115428"/>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snottyst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5402"/>
            <a:ext cx="4067944" cy="3115428"/>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marL="457200" marR="0" algn="ctr">
              <a:lnSpc>
                <a:spcPct val="115000"/>
              </a:lnSpc>
              <a:spcBef>
                <a:spcPts val="0"/>
              </a:spcBef>
              <a:spcAft>
                <a:spcPts val="1000"/>
              </a:spcAft>
            </a:pPr>
            <a:r>
              <a:rPr lang="ar-IQ" sz="2000" b="1" dirty="0" smtClean="0">
                <a:latin typeface="Calibri"/>
                <a:ea typeface="Calibri"/>
                <a:cs typeface="Arial"/>
              </a:rPr>
              <a:t/>
            </a:r>
            <a:br>
              <a:rPr lang="ar-IQ" sz="2000" b="1" dirty="0" smtClean="0">
                <a:latin typeface="Calibri"/>
                <a:ea typeface="Calibri"/>
                <a:cs typeface="Arial"/>
              </a:rPr>
            </a:br>
            <a:r>
              <a:rPr lang="ar-IQ" sz="2000" b="1" dirty="0" smtClean="0">
                <a:latin typeface="Calibri"/>
                <a:ea typeface="Calibri"/>
                <a:cs typeface="Arial"/>
              </a:rPr>
              <a:t>ثانياً </a:t>
            </a:r>
            <a:r>
              <a:rPr lang="ar-IQ" sz="2000" b="1" dirty="0">
                <a:latin typeface="Calibri"/>
                <a:ea typeface="Calibri"/>
                <a:cs typeface="Arial"/>
              </a:rPr>
              <a:t>:-اثر تعاطي المخدرات على الاسرة :</a:t>
            </a:r>
            <a:r>
              <a:rPr lang="ar-IQ" b="1" dirty="0">
                <a:latin typeface="Calibri"/>
                <a:ea typeface="Calibri"/>
                <a:cs typeface="Arial"/>
              </a:rPr>
              <a:t>-</a:t>
            </a:r>
            <a:r>
              <a:rPr lang="en-US" sz="1800" dirty="0">
                <a:latin typeface="Calibri"/>
                <a:ea typeface="Calibri"/>
                <a:cs typeface="Arial"/>
              </a:rPr>
              <a:t/>
            </a:r>
            <a:br>
              <a:rPr lang="en-US" sz="1800" dirty="0">
                <a:latin typeface="Calibri"/>
                <a:ea typeface="Calibri"/>
                <a:cs typeface="Arial"/>
              </a:rPr>
            </a:br>
            <a:endParaRPr lang="en-US" dirty="0"/>
          </a:p>
        </p:txBody>
      </p:sp>
      <p:sp>
        <p:nvSpPr>
          <p:cNvPr id="3" name="عنصر نائب للمحتوى 2"/>
          <p:cNvSpPr>
            <a:spLocks noGrp="1"/>
          </p:cNvSpPr>
          <p:nvPr>
            <p:ph idx="1"/>
          </p:nvPr>
        </p:nvSpPr>
        <p:spPr>
          <a:xfrm>
            <a:off x="827584" y="1100628"/>
            <a:ext cx="7516316" cy="3912548"/>
          </a:xfrm>
        </p:spPr>
        <p:style>
          <a:lnRef idx="1">
            <a:schemeClr val="accent4"/>
          </a:lnRef>
          <a:fillRef idx="2">
            <a:schemeClr val="accent4"/>
          </a:fillRef>
          <a:effectRef idx="1">
            <a:schemeClr val="accent4"/>
          </a:effectRef>
          <a:fontRef idx="minor">
            <a:schemeClr val="dk1"/>
          </a:fontRef>
        </p:style>
        <p:txBody>
          <a:bodyPr>
            <a:normAutofit/>
          </a:bodyPr>
          <a:lstStyle/>
          <a:p>
            <a:pPr marL="457200" lvl="0" algn="r">
              <a:lnSpc>
                <a:spcPct val="115000"/>
              </a:lnSpc>
              <a:spcBef>
                <a:spcPts val="0"/>
              </a:spcBef>
            </a:pPr>
            <a:r>
              <a:rPr lang="ar-IQ" sz="2000" dirty="0">
                <a:solidFill>
                  <a:srgbClr val="000000"/>
                </a:solidFill>
                <a:latin typeface="Calibri"/>
                <a:ea typeface="Calibri"/>
              </a:rPr>
              <a:t>تعد الاسرة الاساس في المجتمع ،اذا صلحت صلح المجتمع واذا فسدت انهار بنائه ، ، فالأسرة اهم عامل يؤثر في التكوين النفسي للفرد لان البيئة التي ينشأ وتحتضنه منذ ولادته للحياة اي خلل في نظام الاسرة من شأنه ان يحول دون قيامها بواجبها التعليمي لا بنائها.</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إذ ان تعاطي المخدرات يصيب الاسرة بأضرار بالغة من وجوه كثيرة اهمها : </a:t>
            </a:r>
            <a:endParaRPr lang="en-US" sz="2000" dirty="0">
              <a:solidFill>
                <a:srgbClr val="000000"/>
              </a:solidFill>
              <a:latin typeface="Calibri"/>
              <a:ea typeface="Calibri"/>
            </a:endParaRPr>
          </a:p>
          <a:p>
            <a:pPr marL="457200" lvl="0" algn="r">
              <a:lnSpc>
                <a:spcPct val="115000"/>
              </a:lnSpc>
              <a:spcBef>
                <a:spcPts val="0"/>
              </a:spcBef>
            </a:pPr>
            <a:r>
              <a:rPr lang="ar-IQ" sz="2000" dirty="0">
                <a:solidFill>
                  <a:srgbClr val="000000"/>
                </a:solidFill>
                <a:latin typeface="Calibri"/>
                <a:ea typeface="Calibri"/>
              </a:rPr>
              <a:t>1-ولادة الام المدمنة على تعاطي المخدرات لأطفال مشوهين.</a:t>
            </a:r>
            <a:endParaRPr lang="en-US" sz="2000" dirty="0">
              <a:solidFill>
                <a:srgbClr val="000000"/>
              </a:solidFill>
              <a:latin typeface="Calibri"/>
              <a:ea typeface="Calibri"/>
            </a:endParaRPr>
          </a:p>
          <a:p>
            <a:pPr marL="457200" lvl="0" algn="r">
              <a:lnSpc>
                <a:spcPct val="115000"/>
              </a:lnSpc>
              <a:spcBef>
                <a:spcPts val="0"/>
              </a:spcBef>
            </a:pPr>
            <a:r>
              <a:rPr lang="ar-IQ" sz="2000" dirty="0" smtClean="0">
                <a:solidFill>
                  <a:srgbClr val="000000"/>
                </a:solidFill>
                <a:latin typeface="Calibri"/>
                <a:ea typeface="Calibri"/>
              </a:rPr>
              <a:t>2-زيادة </a:t>
            </a:r>
            <a:r>
              <a:rPr lang="ar-IQ" sz="2000" dirty="0">
                <a:solidFill>
                  <a:srgbClr val="000000"/>
                </a:solidFill>
                <a:latin typeface="Calibri"/>
                <a:ea typeface="Calibri"/>
              </a:rPr>
              <a:t>الانفاق على المخدرات يجعل دخل الاسرة يتأكل مما يؤثر على نواحي </a:t>
            </a:r>
            <a:r>
              <a:rPr lang="ar-IQ" sz="2000" dirty="0" smtClean="0">
                <a:solidFill>
                  <a:srgbClr val="000000"/>
                </a:solidFill>
                <a:latin typeface="Calibri"/>
                <a:ea typeface="Calibri"/>
              </a:rPr>
              <a:t>الانفاق</a:t>
            </a:r>
          </a:p>
          <a:p>
            <a:pPr marL="457200" lvl="0" algn="r">
              <a:lnSpc>
                <a:spcPct val="115000"/>
              </a:lnSpc>
              <a:spcBef>
                <a:spcPts val="0"/>
              </a:spcBef>
            </a:pPr>
            <a:r>
              <a:rPr lang="ar-IQ" sz="2000" dirty="0" smtClean="0">
                <a:solidFill>
                  <a:srgbClr val="000000"/>
                </a:solidFill>
                <a:latin typeface="Calibri"/>
                <a:ea typeface="Calibri"/>
              </a:rPr>
              <a:t> 3-انهيار </a:t>
            </a:r>
            <a:r>
              <a:rPr lang="ar-IQ" sz="2000" dirty="0">
                <a:solidFill>
                  <a:srgbClr val="000000"/>
                </a:solidFill>
                <a:latin typeface="Calibri"/>
                <a:ea typeface="Calibri"/>
              </a:rPr>
              <a:t>صورة المثال والقدوة ممثلة بالأب والام.</a:t>
            </a:r>
            <a:endParaRPr lang="en-US" sz="2000" dirty="0">
              <a:solidFill>
                <a:srgbClr val="000000"/>
              </a:solidFill>
              <a:latin typeface="Calibri"/>
              <a:ea typeface="Calibri"/>
            </a:endParaRPr>
          </a:p>
          <a:p>
            <a:endParaRPr lang="en-US" sz="2000" dirty="0"/>
          </a:p>
        </p:txBody>
      </p:sp>
    </p:spTree>
    <p:extLst>
      <p:ext uri="{BB962C8B-B14F-4D97-AF65-F5344CB8AC3E}">
        <p14:creationId xmlns:p14="http://schemas.microsoft.com/office/powerpoint/2010/main" val="2934467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زوايا">
  <a:themeElements>
    <a:clrScheme name="زوايا">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زوايا">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زوايا">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612</TotalTime>
  <Words>1101</Words>
  <Application>Microsoft Office PowerPoint</Application>
  <PresentationFormat>On-screen Show (4:3)</PresentationFormat>
  <Paragraphs>139</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Arabic Transparent</vt:lpstr>
      <vt:lpstr>Arial</vt:lpstr>
      <vt:lpstr>Calibri</vt:lpstr>
      <vt:lpstr>Franklin Gothic Book</vt:lpstr>
      <vt:lpstr>Franklin Gothic Medium</vt:lpstr>
      <vt:lpstr>PT Bold Heading</vt:lpstr>
      <vt:lpstr>Tahoma</vt:lpstr>
      <vt:lpstr>Trebuchet MS</vt:lpstr>
      <vt:lpstr>Tunga</vt:lpstr>
      <vt:lpstr>Wingdings</vt:lpstr>
      <vt:lpstr>زوايا</vt:lpstr>
      <vt:lpstr>لا للمخدرات كن واعياً في تمام الساعة العاشرة صباحاً على قاعة المرحوم الاستاذ الدكتور عبد العزيز البسام  يوم الاحد الموافق 10 – 12 / 3 / 2024</vt:lpstr>
      <vt:lpstr>ما هي المخدرات وماذا يقصد بالادمان ؟ وما هي انواعها ؟ </vt:lpstr>
      <vt:lpstr>ما هي المخدرات ؟؟</vt:lpstr>
      <vt:lpstr>ماذا يقصد بتعاطي المخدرات ؟؟ </vt:lpstr>
      <vt:lpstr>ما هو الادمان ؟؟</vt:lpstr>
      <vt:lpstr>ما هي آثار المخدرات على الفرد والمجتمع وكيف يتم دمجه بالمجتمع ؟ </vt:lpstr>
      <vt:lpstr> آثار تعاطي المخدرات </vt:lpstr>
      <vt:lpstr>PowerPoint Presentation</vt:lpstr>
      <vt:lpstr> ثانياً :-اثر تعاطي المخدرات على الاسرة :- </vt:lpstr>
      <vt:lpstr>PowerPoint Presentation</vt:lpstr>
      <vt:lpstr>  ثالثاً:- اثر تعاطي المخدرات على المجتمع :- </vt:lpstr>
      <vt:lpstr>التأهيل النفسي وكيف يشعر المدمن أثناء فترة العلاج وكيفية دمجة مع المجتمع </vt:lpstr>
      <vt:lpstr>التأهيل النفسي والدمج الاجتماعي للمدمن </vt:lpstr>
      <vt:lpstr>أهداف التأهيل النفسي </vt:lpstr>
      <vt:lpstr>تدريب  س/ماذا تعلمنا من التأهيل النفسي ؟</vt:lpstr>
      <vt:lpstr>المخدرات في القانون               العراقي  العميد الحقوقي محمد عدنان عبد الله</vt:lpstr>
      <vt:lpstr>    مراحل الادمان والعلاج النفسي  للمدمن وكيف يشعر المدمن     </vt:lpstr>
      <vt:lpstr>ما هي مراحل الادمان </vt:lpstr>
      <vt:lpstr>PowerPoint Presentation</vt:lpstr>
      <vt:lpstr>كيف يشعر المدمن اثناء فترة علاجه من ادمان المخدرات </vt:lpstr>
      <vt:lpstr>تدريب : ماذا تعلمت من مراحل الادمان؟  </vt:lpstr>
      <vt:lpstr> علاج مشكلة تعاطي المخدرات</vt:lpstr>
      <vt:lpstr>PowerPoint Presentation</vt:lpstr>
      <vt:lpstr>PowerPoint Presentation</vt:lpstr>
      <vt:lpstr>التجارب العالمية في مكافحة المخدرات </vt:lpstr>
      <vt:lpstr>التجارب العالمية في مكافحة المخدرات </vt:lpstr>
      <vt:lpstr>ما هي الانتكاسة ؟ وكيف يتم الوقاية من المخدرات ؟</vt:lpstr>
      <vt:lpstr>الانتكاسة </vt:lpstr>
      <vt:lpstr>الوقاية </vt:lpstr>
      <vt:lpstr>PowerPoint Presentation</vt:lpstr>
      <vt:lpstr>شكراً لحسن اصغاؤكم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المخدرات والادمان وتأثيرها السلبي على الفرد والمجتمع</dc:title>
  <dc:creator>mmmm</dc:creator>
  <cp:lastModifiedBy>majidpc</cp:lastModifiedBy>
  <cp:revision>84</cp:revision>
  <dcterms:created xsi:type="dcterms:W3CDTF">2021-04-16T13:48:00Z</dcterms:created>
  <dcterms:modified xsi:type="dcterms:W3CDTF">2024-03-11T10:17:38Z</dcterms:modified>
</cp:coreProperties>
</file>