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13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EC9-A610-46D6-B413-7BE7E89A2C97}" type="datetimeFigureOut">
              <a:rPr lang="ar-IQ" smtClean="0"/>
              <a:t>26/07/1445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FC60-2ECE-45D6-B11C-A3F63EED9A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8804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EC9-A610-46D6-B413-7BE7E89A2C97}" type="datetimeFigureOut">
              <a:rPr lang="ar-IQ" smtClean="0"/>
              <a:t>26/07/1445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FC60-2ECE-45D6-B11C-A3F63EED9A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157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EC9-A610-46D6-B413-7BE7E89A2C97}" type="datetimeFigureOut">
              <a:rPr lang="ar-IQ" smtClean="0"/>
              <a:t>26/07/1445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FC60-2ECE-45D6-B11C-A3F63EED9A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907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EC9-A610-46D6-B413-7BE7E89A2C97}" type="datetimeFigureOut">
              <a:rPr lang="ar-IQ" smtClean="0"/>
              <a:t>26/07/1445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FC60-2ECE-45D6-B11C-A3F63EED9A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4682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EC9-A610-46D6-B413-7BE7E89A2C97}" type="datetimeFigureOut">
              <a:rPr lang="ar-IQ" smtClean="0"/>
              <a:t>26/07/1445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FC60-2ECE-45D6-B11C-A3F63EED9A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06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EC9-A610-46D6-B413-7BE7E89A2C97}" type="datetimeFigureOut">
              <a:rPr lang="ar-IQ" smtClean="0"/>
              <a:t>26/07/1445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FC60-2ECE-45D6-B11C-A3F63EED9A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556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EC9-A610-46D6-B413-7BE7E89A2C97}" type="datetimeFigureOut">
              <a:rPr lang="ar-IQ" smtClean="0"/>
              <a:t>26/07/1445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FC60-2ECE-45D6-B11C-A3F63EED9A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777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EC9-A610-46D6-B413-7BE7E89A2C97}" type="datetimeFigureOut">
              <a:rPr lang="ar-IQ" smtClean="0"/>
              <a:t>26/07/1445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FC60-2ECE-45D6-B11C-A3F63EED9A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123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EC9-A610-46D6-B413-7BE7E89A2C97}" type="datetimeFigureOut">
              <a:rPr lang="ar-IQ" smtClean="0"/>
              <a:t>26/07/1445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FC60-2ECE-45D6-B11C-A3F63EED9A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383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EC9-A610-46D6-B413-7BE7E89A2C97}" type="datetimeFigureOut">
              <a:rPr lang="ar-IQ" smtClean="0"/>
              <a:t>26/07/1445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FC60-2ECE-45D6-B11C-A3F63EED9A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679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0EC9-A610-46D6-B413-7BE7E89A2C97}" type="datetimeFigureOut">
              <a:rPr lang="ar-IQ" smtClean="0"/>
              <a:t>26/07/1445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4FC60-2ECE-45D6-B11C-A3F63EED9A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406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0EC9-A610-46D6-B413-7BE7E89A2C97}" type="datetimeFigureOut">
              <a:rPr lang="ar-IQ" smtClean="0"/>
              <a:t>26/07/1445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4FC60-2ECE-45D6-B11C-A3F63EED9A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130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5400" dirty="0" smtClean="0"/>
              <a:t>أرشادات في أعداد بحث التخرج</a:t>
            </a:r>
            <a:endParaRPr lang="ar-IQ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sz="4400" b="1" dirty="0" smtClean="0">
                <a:solidFill>
                  <a:schemeClr val="tx1"/>
                </a:solidFill>
              </a:rPr>
              <a:t>اعداد</a:t>
            </a:r>
          </a:p>
          <a:p>
            <a:r>
              <a:rPr lang="ar-IQ" sz="4400" b="1" dirty="0" smtClean="0">
                <a:solidFill>
                  <a:schemeClr val="tx1"/>
                </a:solidFill>
              </a:rPr>
              <a:t>الأستاذ الدكتور</a:t>
            </a:r>
          </a:p>
          <a:p>
            <a:r>
              <a:rPr lang="ar-IQ" sz="4400" b="1" dirty="0" smtClean="0">
                <a:solidFill>
                  <a:schemeClr val="tx1"/>
                </a:solidFill>
              </a:rPr>
              <a:t>محمد أنور محمود</a:t>
            </a:r>
            <a:endParaRPr lang="ar-IQ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57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121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sz="4800" dirty="0" smtClean="0"/>
              <a:t>الفصل الثالث</a:t>
            </a:r>
            <a:br>
              <a:rPr lang="ar-IQ" sz="4800" dirty="0" smtClean="0"/>
            </a:br>
            <a:r>
              <a:rPr lang="ar-IQ" sz="4800" dirty="0" smtClean="0"/>
              <a:t>منهجية البحث واجراءاته</a:t>
            </a:r>
            <a:endParaRPr lang="ar-IQ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- منهج البحث .</a:t>
            </a:r>
          </a:p>
          <a:p>
            <a:r>
              <a:rPr lang="ar-IQ" dirty="0" smtClean="0"/>
              <a:t>- مجتمع البحث .</a:t>
            </a:r>
          </a:p>
          <a:p>
            <a:r>
              <a:rPr lang="ar-IQ" dirty="0" smtClean="0"/>
              <a:t>- عينة البحث .</a:t>
            </a:r>
          </a:p>
          <a:p>
            <a:r>
              <a:rPr lang="ar-IQ" dirty="0" smtClean="0"/>
              <a:t>- أدوات البحث .</a:t>
            </a:r>
          </a:p>
          <a:p>
            <a:r>
              <a:rPr lang="ar-IQ" dirty="0" smtClean="0"/>
              <a:t>- التحليل الاحصائي لأدوات البحث .</a:t>
            </a:r>
          </a:p>
          <a:p>
            <a:r>
              <a:rPr lang="ar-IQ" dirty="0" smtClean="0"/>
              <a:t>- الوسائل الاحصائية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1629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rgbClr val="002060"/>
                </a:solidFill>
              </a:rPr>
              <a:t>  </a:t>
            </a:r>
            <a:r>
              <a:rPr lang="ar-IQ" sz="4800" dirty="0" smtClean="0">
                <a:solidFill>
                  <a:srgbClr val="002060"/>
                </a:solidFill>
              </a:rPr>
              <a:t>منهجية البحث</a:t>
            </a:r>
            <a:endParaRPr lang="ar-IQ" sz="4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هنالك عدد من المناهج البحثية التي تتبع في البحوث والدراسات والتي تعتمد على نوع او طبيعة الدراسة , وأكثرها شيوعاً وأستخداماً في مجال البحوث التربوية والنفسية هي :</a:t>
            </a:r>
          </a:p>
          <a:p>
            <a:r>
              <a:rPr lang="ar-IQ" dirty="0" smtClean="0"/>
              <a:t>- </a:t>
            </a:r>
            <a:r>
              <a:rPr lang="ar-IQ" sz="3600" b="1" dirty="0" smtClean="0">
                <a:solidFill>
                  <a:srgbClr val="FF0000"/>
                </a:solidFill>
              </a:rPr>
              <a:t>المنهج الوصفي : </a:t>
            </a:r>
            <a:r>
              <a:rPr lang="ar-IQ" dirty="0" smtClean="0"/>
              <a:t>ويتفرع منه عدداً من المناهج الفرعية ( </a:t>
            </a:r>
            <a:r>
              <a:rPr lang="ar-IQ" dirty="0" smtClean="0">
                <a:solidFill>
                  <a:srgbClr val="00B050"/>
                </a:solidFill>
              </a:rPr>
              <a:t>الدراسات الارتباطية – الدراسات المسحية – دراسات النمو والتطور </a:t>
            </a:r>
            <a:r>
              <a:rPr lang="ar-IQ" dirty="0" smtClean="0"/>
              <a:t>) .</a:t>
            </a:r>
          </a:p>
          <a:p>
            <a:r>
              <a:rPr lang="ar-IQ" dirty="0" smtClean="0"/>
              <a:t>- </a:t>
            </a:r>
            <a:r>
              <a:rPr lang="ar-IQ" sz="3600" b="1" dirty="0" smtClean="0">
                <a:solidFill>
                  <a:srgbClr val="FF0000"/>
                </a:solidFill>
              </a:rPr>
              <a:t>المنهج التجريبي .</a:t>
            </a:r>
            <a:endParaRPr lang="ar-IQ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383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4800" b="1" dirty="0" smtClean="0"/>
              <a:t>مجتمع البحث</a:t>
            </a:r>
            <a:endParaRPr lang="ar-IQ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يعرف مجتمع البحث بأنه : ( كل الأفراد الذين يحملون بيانات الظاهرة موضوع الدراسة ) .</a:t>
            </a:r>
          </a:p>
          <a:p>
            <a:r>
              <a:rPr lang="ar-IQ" dirty="0" smtClean="0"/>
              <a:t>ويمكن ان يعرف ايضاً على أنه : ( مجموع وحدات البحث التي يراد منها الحصول على بيانات ) .</a:t>
            </a:r>
          </a:p>
          <a:p>
            <a:r>
              <a:rPr lang="ar-IQ" sz="4000" dirty="0" smtClean="0">
                <a:solidFill>
                  <a:srgbClr val="FF0000"/>
                </a:solidFill>
              </a:rPr>
              <a:t>وهنا يمكن القول ان الأطار الذي يعتمده الباحث في تحديد مجتمع بحثه هو المجال المحدد الذي تعمم نتائج البحث عليه حصراً .</a:t>
            </a:r>
            <a:endParaRPr lang="ar-IQ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42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4800" b="1" dirty="0" smtClean="0"/>
              <a:t>عينة البحث</a:t>
            </a:r>
            <a:endParaRPr lang="ar-IQ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تعرف العينة بأنها ( جزء من المجتمع الذي تجري عليه الدراسة , يختارها الباحث وفق قواعد دقيقة لكي تمثل المجتمع تمثيلاً دقيقاً ) .</a:t>
            </a:r>
          </a:p>
          <a:p>
            <a:r>
              <a:rPr lang="ar-IQ" dirty="0" smtClean="0"/>
              <a:t>- هنالك ثلاث استخدامات شائعة للعينات في البحوث التربوية والنفسية وهي :</a:t>
            </a:r>
          </a:p>
          <a:p>
            <a:r>
              <a:rPr lang="ar-IQ" dirty="0" smtClean="0"/>
              <a:t>- عينة وضوح التعليمات والفقرات .</a:t>
            </a:r>
          </a:p>
          <a:p>
            <a:r>
              <a:rPr lang="ar-IQ" dirty="0" smtClean="0"/>
              <a:t>- عينة التحليل الاحصائي .</a:t>
            </a:r>
          </a:p>
          <a:p>
            <a:r>
              <a:rPr lang="ar-IQ" dirty="0" smtClean="0"/>
              <a:t>- عينة أستخلاص النتائج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5520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IQ" sz="4800" b="1" dirty="0" smtClean="0"/>
              <a:t>أدوات البحث</a:t>
            </a:r>
            <a:endParaRPr lang="ar-IQ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وهي المقاييس او الاختبارات التي يعتمدها الباحث لقياس الظاهرة موضوع البحث .</a:t>
            </a:r>
          </a:p>
          <a:p>
            <a:r>
              <a:rPr lang="ar-IQ" dirty="0" smtClean="0"/>
              <a:t>وبغية تحديد الأداة المناسبة التي سيعتمدها الباحث في دراسته , هنالك عدد من الخيارات :</a:t>
            </a:r>
          </a:p>
          <a:p>
            <a:r>
              <a:rPr lang="ar-IQ" dirty="0" smtClean="0"/>
              <a:t>- بناء مقياس جديد .</a:t>
            </a:r>
          </a:p>
          <a:p>
            <a:r>
              <a:rPr lang="ar-IQ" dirty="0" smtClean="0"/>
              <a:t>- تبني مقياس جاهز .</a:t>
            </a:r>
          </a:p>
          <a:p>
            <a:r>
              <a:rPr lang="ar-IQ" dirty="0" smtClean="0"/>
              <a:t>- أعداد مقياس جديد من مجموعة مقاييس سابقة .</a:t>
            </a:r>
          </a:p>
          <a:p>
            <a:r>
              <a:rPr lang="ar-IQ" dirty="0" smtClean="0"/>
              <a:t>- تكييف مقياس جاهز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3360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4800" b="1" dirty="0" smtClean="0"/>
              <a:t>التحليل الاحصائي لأدوات البحث</a:t>
            </a:r>
            <a:endParaRPr lang="ar-IQ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يعرف التحليل الاحصائي بأنه : ( عملية التحقق من الخصائص السيكومترية للمقياس من حيث مدى مطابقتها للمعايير المقبولة ) .</a:t>
            </a:r>
          </a:p>
          <a:p>
            <a:r>
              <a:rPr lang="ar-IQ" dirty="0" smtClean="0"/>
              <a:t>ويمكن القول ان عملية التحليل الاحصائي هي بمثابة تنقية او تصفية للمقياس او الاختبار من بعض الفقرات غير الملائمة التي لاتقيس السمة التي وضع المقياس من اجل قياسها .</a:t>
            </a:r>
          </a:p>
          <a:p>
            <a:r>
              <a:rPr lang="ar-IQ" dirty="0" smtClean="0"/>
              <a:t>ومن اكثر الخصائص السايكومترية المعتمدة في البحوث التربوية والنفسية هي خاصيتي : </a:t>
            </a:r>
            <a:r>
              <a:rPr lang="ar-IQ" sz="4000" dirty="0" smtClean="0">
                <a:solidFill>
                  <a:srgbClr val="FF0000"/>
                </a:solidFill>
              </a:rPr>
              <a:t>الصدق والثبات</a:t>
            </a:r>
            <a:endParaRPr lang="ar-IQ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87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IQ" sz="4800" b="1" dirty="0" smtClean="0"/>
              <a:t>الوسائل الاحصائية</a:t>
            </a:r>
            <a:endParaRPr lang="ar-IQ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وهي قائمة بالوسائل الاحصائية التي استخدمها الباحث في التعامل مع بيانات بحثه والتحقق من نتائجه .</a:t>
            </a:r>
          </a:p>
          <a:p>
            <a:r>
              <a:rPr lang="ar-IQ" dirty="0" smtClean="0"/>
              <a:t>في هذا الجانب يعتمد الباحثون على البرنامج الاحصائي : الحقيبة الأحصائية للعلوم الأجتماعية </a:t>
            </a:r>
            <a:r>
              <a:rPr lang="ar-IQ" dirty="0" smtClean="0">
                <a:solidFill>
                  <a:srgbClr val="FF0000"/>
                </a:solidFill>
              </a:rPr>
              <a:t>( </a:t>
            </a:r>
            <a:r>
              <a:rPr lang="en-US" dirty="0" smtClean="0">
                <a:solidFill>
                  <a:srgbClr val="FF0000"/>
                </a:solidFill>
              </a:rPr>
              <a:t>SPSS</a:t>
            </a:r>
            <a:r>
              <a:rPr lang="ar-IQ" dirty="0" smtClean="0">
                <a:solidFill>
                  <a:srgbClr val="FF0000"/>
                </a:solidFill>
              </a:rPr>
              <a:t> ) </a:t>
            </a:r>
            <a:r>
              <a:rPr lang="en-US" b="0" i="0" dirty="0" smtClean="0">
                <a:solidFill>
                  <a:srgbClr val="202124"/>
                </a:solidFill>
                <a:effectLst/>
                <a:latin typeface="Google Sans"/>
              </a:rPr>
              <a:t>Statistical Package for the Social Sciences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8324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الفصل الرابع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- نتائج البحث .</a:t>
            </a:r>
          </a:p>
          <a:p>
            <a:r>
              <a:rPr lang="ar-IQ" dirty="0" smtClean="0"/>
              <a:t>- التوصيات .</a:t>
            </a:r>
          </a:p>
          <a:p>
            <a:r>
              <a:rPr lang="ar-IQ" dirty="0" smtClean="0"/>
              <a:t>- المقترحات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5706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381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أرشادات في أعداد بحث التخرج</vt:lpstr>
      <vt:lpstr>الفصل الثالث منهجية البحث واجراءاته</vt:lpstr>
      <vt:lpstr>  منهجية البحث</vt:lpstr>
      <vt:lpstr>مجتمع البحث</vt:lpstr>
      <vt:lpstr>عينة البحث</vt:lpstr>
      <vt:lpstr>أدوات البحث</vt:lpstr>
      <vt:lpstr>التحليل الاحصائي لأدوات البحث</vt:lpstr>
      <vt:lpstr>الوسائل الاحصائية</vt:lpstr>
      <vt:lpstr>الفصل الرابع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أرشادات في أعداد بحث التخرج</dc:title>
  <dc:creator>DR.Ahmed Saker 2o1O</dc:creator>
  <cp:lastModifiedBy>DR.Ahmed Saker 2o1O</cp:lastModifiedBy>
  <cp:revision>9</cp:revision>
  <dcterms:created xsi:type="dcterms:W3CDTF">2024-02-05T08:49:39Z</dcterms:created>
  <dcterms:modified xsi:type="dcterms:W3CDTF">2024-02-05T11:50:06Z</dcterms:modified>
</cp:coreProperties>
</file>